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83" r:id="rId2"/>
    <p:sldId id="258" r:id="rId3"/>
    <p:sldId id="280" r:id="rId4"/>
    <p:sldId id="275" r:id="rId5"/>
    <p:sldId id="285" r:id="rId6"/>
    <p:sldId id="286" r:id="rId7"/>
    <p:sldId id="287" r:id="rId8"/>
    <p:sldId id="288" r:id="rId9"/>
    <p:sldId id="289" r:id="rId10"/>
    <p:sldId id="290" r:id="rId11"/>
    <p:sldId id="292" r:id="rId12"/>
    <p:sldId id="291" r:id="rId13"/>
    <p:sldId id="293" r:id="rId14"/>
    <p:sldId id="294" r:id="rId15"/>
    <p:sldId id="28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DE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64F452-23E2-4F6B-A688-0516009554E9}" v="5" dt="2025-11-26T14:44:37.22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76" d="100"/>
          <a:sy n="76" d="100"/>
        </p:scale>
        <p:origin x="220"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CA1E85-1FF3-4908-AD27-E2A03873A842}" type="datetimeFigureOut">
              <a:rPr lang="en-GB" smtClean="0"/>
              <a:t>31/03/2026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001A8D-1E42-415C-B4CC-81DA6716DC5F}" type="slidenum">
              <a:rPr lang="en-GB" smtClean="0"/>
              <a:t>‹#›</a:t>
            </a:fld>
            <a:endParaRPr lang="en-GB"/>
          </a:p>
        </p:txBody>
      </p:sp>
    </p:spTree>
    <p:extLst>
      <p:ext uri="{BB962C8B-B14F-4D97-AF65-F5344CB8AC3E}">
        <p14:creationId xmlns:p14="http://schemas.microsoft.com/office/powerpoint/2010/main" val="2340932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14AEB-F901-4E56-952D-DC99815AC77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0633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4D6D92-DB67-DAD8-B2A8-EC222A07535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F999E2-77F3-A1A1-FCF4-0ED472D7B2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3A5F632-81A1-B5FF-71E0-5C2AE81E1BD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8D0A9CC-AB2A-FFF2-A813-D0878079AD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14AEB-F901-4E56-952D-DC99815AC77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2386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E5EAF-9A69-C7D2-0D4D-14EEE20AFE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FB3EEF-6278-2799-17FA-9B4DE7493C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20D2DF-7DD6-F8A8-EA70-BF8D62A4BB3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4474D664-DA1B-522D-DC96-E62C6EE74CC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14AEB-F901-4E56-952D-DC99815AC77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8471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224108-E401-35C6-F7E1-8D5AD8B384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94FC2F-5A78-9BC7-4EF8-29624E1F52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E0C7BE-F118-14F9-7DA1-95FA86CCF26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A8BA3B4-4B67-ED92-C94B-02A03279513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14AEB-F901-4E56-952D-DC99815AC77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6316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02B7B-6073-A95D-23A8-69969A4308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D88321-4E46-C7B1-04FC-33F23851AA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4106C2A-4916-D0BF-7EF8-1C29E3B2DCF8}"/>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C440DDC-1A72-6DED-8490-F23ABA7783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14AEB-F901-4E56-952D-DC99815AC77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1806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D4D5C-6D3B-8451-EAE0-16599B147D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F87C58-6F72-96FF-9A01-A3CFBC19D4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7EDA2E-1A1D-C2F6-B950-53594952324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8B9A11E-C22B-BFD9-C81E-DB737DD9A9A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14AEB-F901-4E56-952D-DC99815AC770}"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6980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594242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64399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91032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96069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469374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2966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628075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732529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432445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027115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74998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3/31/2026</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29936722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sv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svg"/></Relationships>
</file>

<file path=ppt/slides/_rels/slide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p:cNvGrpSpPr/>
        <p:nvPr/>
      </p:nvGrpSpPr>
      <p:grpSpPr>
        <a:xfrm>
          <a:off x="0" y="0"/>
          <a:ext cx="0" cy="0"/>
          <a:chOff x="0" y="0"/>
          <a:chExt cx="0" cy="0"/>
        </a:xfrm>
      </p:grpSpPr>
      <p:grpSp>
        <p:nvGrpSpPr>
          <p:cNvPr id="2" name="Group 2"/>
          <p:cNvGrpSpPr/>
          <p:nvPr/>
        </p:nvGrpSpPr>
        <p:grpSpPr>
          <a:xfrm>
            <a:off x="1870171" y="1283496"/>
            <a:ext cx="8791179" cy="5153212"/>
            <a:chOff x="0" y="0"/>
            <a:chExt cx="2001069" cy="1222980"/>
          </a:xfrm>
        </p:grpSpPr>
        <p:sp>
          <p:nvSpPr>
            <p:cNvPr id="3" name="Freeform 3"/>
            <p:cNvSpPr/>
            <p:nvPr/>
          </p:nvSpPr>
          <p:spPr>
            <a:xfrm>
              <a:off x="0" y="0"/>
              <a:ext cx="2001069" cy="1222980"/>
            </a:xfrm>
            <a:custGeom>
              <a:avLst/>
              <a:gdLst/>
              <a:ahLst/>
              <a:cxnLst/>
              <a:rect l="l" t="t" r="r" b="b"/>
              <a:pathLst>
                <a:path w="2001069" h="1222980">
                  <a:moveTo>
                    <a:pt x="2935" y="0"/>
                  </a:moveTo>
                  <a:lnTo>
                    <a:pt x="1998134" y="0"/>
                  </a:lnTo>
                  <a:cubicBezTo>
                    <a:pt x="1999755" y="0"/>
                    <a:pt x="2001069" y="1314"/>
                    <a:pt x="2001069" y="2935"/>
                  </a:cubicBezTo>
                  <a:lnTo>
                    <a:pt x="2001069" y="1220045"/>
                  </a:lnTo>
                  <a:cubicBezTo>
                    <a:pt x="2001069" y="1220823"/>
                    <a:pt x="2000760" y="1221570"/>
                    <a:pt x="2000209" y="1222120"/>
                  </a:cubicBezTo>
                  <a:cubicBezTo>
                    <a:pt x="1999659" y="1222671"/>
                    <a:pt x="1998912" y="1222980"/>
                    <a:pt x="1998134" y="1222980"/>
                  </a:cubicBezTo>
                  <a:lnTo>
                    <a:pt x="2935" y="1222980"/>
                  </a:lnTo>
                  <a:cubicBezTo>
                    <a:pt x="1314" y="1222980"/>
                    <a:pt x="0" y="1221666"/>
                    <a:pt x="0" y="1220045"/>
                  </a:cubicBezTo>
                  <a:lnTo>
                    <a:pt x="0" y="2935"/>
                  </a:lnTo>
                  <a:cubicBezTo>
                    <a:pt x="0" y="1314"/>
                    <a:pt x="1314" y="0"/>
                    <a:pt x="2935" y="0"/>
                  </a:cubicBezTo>
                  <a:close/>
                </a:path>
              </a:pathLst>
            </a:custGeom>
            <a:solidFill>
              <a:srgbClr val="E8F8FD"/>
            </a:solidFill>
            <a:ln w="47625" cap="sq">
              <a:solidFill>
                <a:srgbClr val="000000"/>
              </a:solidFill>
              <a:prstDash val="solid"/>
              <a:miter/>
            </a:ln>
          </p:spPr>
          <p:txBody>
            <a:bodyPr/>
            <a:lstStyle/>
            <a:p>
              <a:endParaRPr lang="en-GB"/>
            </a:p>
          </p:txBody>
        </p:sp>
        <p:sp>
          <p:nvSpPr>
            <p:cNvPr id="4" name="TextBox 4"/>
            <p:cNvSpPr txBox="1"/>
            <p:nvPr/>
          </p:nvSpPr>
          <p:spPr>
            <a:xfrm>
              <a:off x="0" y="-76200"/>
              <a:ext cx="2001069" cy="1299180"/>
            </a:xfrm>
            <a:prstGeom prst="rect">
              <a:avLst/>
            </a:prstGeom>
          </p:spPr>
          <p:txBody>
            <a:bodyPr lIns="0" tIns="0" rIns="0" bIns="0" rtlCol="0" anchor="ctr"/>
            <a:lstStyle/>
            <a:p>
              <a:pPr defTabSz="609630">
                <a:lnSpc>
                  <a:spcPts val="1866"/>
                </a:lnSpc>
                <a:spcBef>
                  <a:spcPct val="0"/>
                </a:spcBef>
              </a:pPr>
              <a:endParaRPr sz="1200">
                <a:solidFill>
                  <a:prstClr val="black"/>
                </a:solidFill>
                <a:latin typeface="Calibri"/>
              </a:endParaRPr>
            </a:p>
          </p:txBody>
        </p:sp>
      </p:grpSp>
      <p:grpSp>
        <p:nvGrpSpPr>
          <p:cNvPr id="5" name="Group 5"/>
          <p:cNvGrpSpPr/>
          <p:nvPr/>
        </p:nvGrpSpPr>
        <p:grpSpPr>
          <a:xfrm>
            <a:off x="2426264" y="4083338"/>
            <a:ext cx="7339471" cy="2009453"/>
            <a:chOff x="0" y="0"/>
            <a:chExt cx="1398636" cy="231188"/>
          </a:xfrm>
        </p:grpSpPr>
        <p:sp>
          <p:nvSpPr>
            <p:cNvPr id="6" name="Freeform 6"/>
            <p:cNvSpPr/>
            <p:nvPr/>
          </p:nvSpPr>
          <p:spPr>
            <a:xfrm>
              <a:off x="0" y="0"/>
              <a:ext cx="1398636" cy="231188"/>
            </a:xfrm>
            <a:custGeom>
              <a:avLst/>
              <a:gdLst/>
              <a:ahLst/>
              <a:cxnLst/>
              <a:rect l="l" t="t" r="r" b="b"/>
              <a:pathLst>
                <a:path w="1398636" h="231188">
                  <a:moveTo>
                    <a:pt x="5040" y="0"/>
                  </a:moveTo>
                  <a:lnTo>
                    <a:pt x="1393596" y="0"/>
                  </a:lnTo>
                  <a:cubicBezTo>
                    <a:pt x="1394933" y="0"/>
                    <a:pt x="1396214" y="531"/>
                    <a:pt x="1397160" y="1476"/>
                  </a:cubicBezTo>
                  <a:cubicBezTo>
                    <a:pt x="1398105" y="2421"/>
                    <a:pt x="1398636" y="3703"/>
                    <a:pt x="1398636" y="5040"/>
                  </a:cubicBezTo>
                  <a:lnTo>
                    <a:pt x="1398636" y="226148"/>
                  </a:lnTo>
                  <a:cubicBezTo>
                    <a:pt x="1398636" y="227484"/>
                    <a:pt x="1398105" y="228766"/>
                    <a:pt x="1397160" y="229711"/>
                  </a:cubicBezTo>
                  <a:cubicBezTo>
                    <a:pt x="1396214" y="230657"/>
                    <a:pt x="1394933" y="231188"/>
                    <a:pt x="1393596" y="231188"/>
                  </a:cubicBezTo>
                  <a:lnTo>
                    <a:pt x="5040" y="231188"/>
                  </a:lnTo>
                  <a:cubicBezTo>
                    <a:pt x="3703" y="231188"/>
                    <a:pt x="2421" y="230657"/>
                    <a:pt x="1476" y="229711"/>
                  </a:cubicBezTo>
                  <a:cubicBezTo>
                    <a:pt x="531" y="228766"/>
                    <a:pt x="0" y="227484"/>
                    <a:pt x="0" y="226148"/>
                  </a:cubicBezTo>
                  <a:lnTo>
                    <a:pt x="0" y="5040"/>
                  </a:lnTo>
                  <a:cubicBezTo>
                    <a:pt x="0" y="3703"/>
                    <a:pt x="531" y="2421"/>
                    <a:pt x="1476" y="1476"/>
                  </a:cubicBezTo>
                  <a:cubicBezTo>
                    <a:pt x="2421" y="531"/>
                    <a:pt x="3703" y="0"/>
                    <a:pt x="5040" y="0"/>
                  </a:cubicBezTo>
                  <a:close/>
                </a:path>
              </a:pathLst>
            </a:custGeom>
            <a:solidFill>
              <a:srgbClr val="73B46D"/>
            </a:solidFill>
            <a:ln w="47625" cap="sq">
              <a:solidFill>
                <a:srgbClr val="000000"/>
              </a:solidFill>
              <a:prstDash val="solid"/>
              <a:miter/>
            </a:ln>
          </p:spPr>
          <p:txBody>
            <a:bodyPr/>
            <a:lstStyle/>
            <a:p>
              <a:pPr defTabSz="609630"/>
              <a:endParaRPr lang="en-GB" sz="1200" dirty="0">
                <a:solidFill>
                  <a:prstClr val="black"/>
                </a:solidFill>
                <a:latin typeface="Calibri"/>
              </a:endParaRPr>
            </a:p>
          </p:txBody>
        </p:sp>
        <p:sp>
          <p:nvSpPr>
            <p:cNvPr id="7" name="TextBox 7"/>
            <p:cNvSpPr txBox="1"/>
            <p:nvPr/>
          </p:nvSpPr>
          <p:spPr>
            <a:xfrm>
              <a:off x="0" y="-38100"/>
              <a:ext cx="1398636" cy="269288"/>
            </a:xfrm>
            <a:prstGeom prst="rect">
              <a:avLst/>
            </a:prstGeom>
          </p:spPr>
          <p:txBody>
            <a:bodyPr lIns="0" tIns="0" rIns="0" bIns="0" rtlCol="0" anchor="ctr"/>
            <a:lstStyle/>
            <a:p>
              <a:pPr algn="ctr" defTabSz="609630">
                <a:lnSpc>
                  <a:spcPts val="2760"/>
                </a:lnSpc>
              </a:pPr>
              <a:endParaRPr lang="en-US" sz="2933" dirty="0">
                <a:solidFill>
                  <a:srgbClr val="000000"/>
                </a:solidFill>
                <a:latin typeface="Codec Pro"/>
              </a:endParaRPr>
            </a:p>
          </p:txBody>
        </p:sp>
      </p:grpSp>
      <p:sp>
        <p:nvSpPr>
          <p:cNvPr id="8" name="TextBox 8"/>
          <p:cNvSpPr txBox="1"/>
          <p:nvPr/>
        </p:nvSpPr>
        <p:spPr>
          <a:xfrm>
            <a:off x="2277806" y="1671567"/>
            <a:ext cx="7636388" cy="2257028"/>
          </a:xfrm>
          <a:prstGeom prst="rect">
            <a:avLst/>
          </a:prstGeom>
        </p:spPr>
        <p:txBody>
          <a:bodyPr lIns="0" tIns="0" rIns="0" bIns="0" rtlCol="0" anchor="t">
            <a:spAutoFit/>
          </a:bodyPr>
          <a:lstStyle/>
          <a:p>
            <a:pPr algn="ctr" defTabSz="609630">
              <a:lnSpc>
                <a:spcPts val="8798"/>
              </a:lnSpc>
            </a:pPr>
            <a:r>
              <a:rPr lang="en-US" sz="8000" dirty="0">
                <a:solidFill>
                  <a:srgbClr val="000000"/>
                </a:solidFill>
                <a:latin typeface="Hagrid Text Bold"/>
              </a:rPr>
              <a:t>Why big data  matters</a:t>
            </a:r>
          </a:p>
        </p:txBody>
      </p:sp>
      <p:sp>
        <p:nvSpPr>
          <p:cNvPr id="9" name="Freeform 9"/>
          <p:cNvSpPr/>
          <p:nvPr/>
        </p:nvSpPr>
        <p:spPr>
          <a:xfrm>
            <a:off x="0" y="-70764"/>
            <a:ext cx="2926080" cy="2743200"/>
          </a:xfrm>
          <a:custGeom>
            <a:avLst/>
            <a:gdLst/>
            <a:ahLst/>
            <a:cxnLst/>
            <a:rect l="l" t="t" r="r" b="b"/>
            <a:pathLst>
              <a:path w="4389120" h="4114800">
                <a:moveTo>
                  <a:pt x="0" y="0"/>
                </a:moveTo>
                <a:lnTo>
                  <a:pt x="4389120" y="0"/>
                </a:lnTo>
                <a:lnTo>
                  <a:pt x="438912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3" name="TextBox 12">
            <a:extLst>
              <a:ext uri="{FF2B5EF4-FFF2-40B4-BE49-F238E27FC236}">
                <a16:creationId xmlns:a16="http://schemas.microsoft.com/office/drawing/2014/main" id="{34514C74-7D34-40A7-B4B2-7308F9082320}"/>
              </a:ext>
            </a:extLst>
          </p:cNvPr>
          <p:cNvSpPr txBox="1"/>
          <p:nvPr/>
        </p:nvSpPr>
        <p:spPr>
          <a:xfrm>
            <a:off x="2468869" y="4329546"/>
            <a:ext cx="7296866" cy="1919821"/>
          </a:xfrm>
          <a:prstGeom prst="rect">
            <a:avLst/>
          </a:prstGeom>
          <a:noFill/>
        </p:spPr>
        <p:txBody>
          <a:bodyPr wrap="square">
            <a:spAutoFit/>
          </a:bodyPr>
          <a:lstStyle/>
          <a:p>
            <a:pPr algn="ctr" defTabSz="609630">
              <a:lnSpc>
                <a:spcPts val="2760"/>
              </a:lnSpc>
            </a:pPr>
            <a:r>
              <a:rPr lang="en-US" sz="2933" dirty="0">
                <a:solidFill>
                  <a:srgbClr val="000000"/>
                </a:solidFill>
                <a:latin typeface="Codec Pro"/>
              </a:rPr>
              <a:t>An introduction to health data research </a:t>
            </a:r>
          </a:p>
          <a:p>
            <a:pPr algn="ctr" defTabSz="609630">
              <a:lnSpc>
                <a:spcPts val="2760"/>
              </a:lnSpc>
            </a:pPr>
            <a:r>
              <a:rPr lang="en-US" sz="2933" dirty="0">
                <a:solidFill>
                  <a:srgbClr val="000000"/>
                </a:solidFill>
                <a:latin typeface="Codec Pro"/>
              </a:rPr>
              <a:t>from Generation Scotland</a:t>
            </a:r>
          </a:p>
          <a:p>
            <a:pPr algn="ctr" defTabSz="609630">
              <a:lnSpc>
                <a:spcPts val="2760"/>
              </a:lnSpc>
            </a:pPr>
            <a:endParaRPr lang="en-US" sz="2933" dirty="0">
              <a:solidFill>
                <a:srgbClr val="000000"/>
              </a:solidFill>
              <a:latin typeface="Codec Pro"/>
            </a:endParaRPr>
          </a:p>
          <a:p>
            <a:pPr algn="ctr" defTabSz="609630">
              <a:lnSpc>
                <a:spcPts val="2760"/>
              </a:lnSpc>
            </a:pPr>
            <a:r>
              <a:rPr lang="en-US" sz="3600" b="1" dirty="0">
                <a:solidFill>
                  <a:srgbClr val="000000"/>
                </a:solidFill>
                <a:latin typeface="Codec Pro"/>
              </a:rPr>
              <a:t>Lesson 3 – </a:t>
            </a:r>
            <a:r>
              <a:rPr lang="en-US" sz="3600" b="1" dirty="0">
                <a:solidFill>
                  <a:srgbClr val="000000"/>
                </a:solidFill>
                <a:latin typeface="Hagrid Text Bold"/>
              </a:rPr>
              <a:t>What is data ethics?</a:t>
            </a:r>
          </a:p>
          <a:p>
            <a:pPr algn="ctr" defTabSz="609630">
              <a:lnSpc>
                <a:spcPts val="2760"/>
              </a:lnSpc>
            </a:pPr>
            <a:endParaRPr lang="en-US" sz="3600" b="1" dirty="0">
              <a:solidFill>
                <a:srgbClr val="000000"/>
              </a:solidFill>
              <a:latin typeface="Codec Pro"/>
            </a:endParaRPr>
          </a:p>
        </p:txBody>
      </p:sp>
      <p:sp>
        <p:nvSpPr>
          <p:cNvPr id="15" name="Freeform 21">
            <a:extLst>
              <a:ext uri="{FF2B5EF4-FFF2-40B4-BE49-F238E27FC236}">
                <a16:creationId xmlns:a16="http://schemas.microsoft.com/office/drawing/2014/main" id="{896BEFD2-EF9A-45D6-89D1-28B390528F29}"/>
              </a:ext>
            </a:extLst>
          </p:cNvPr>
          <p:cNvSpPr/>
          <p:nvPr/>
        </p:nvSpPr>
        <p:spPr>
          <a:xfrm>
            <a:off x="9171877" y="267385"/>
            <a:ext cx="2640981" cy="796887"/>
          </a:xfrm>
          <a:custGeom>
            <a:avLst/>
            <a:gdLst/>
            <a:ahLst/>
            <a:cxnLst/>
            <a:rect l="l" t="t" r="r" b="b"/>
            <a:pathLst>
              <a:path w="4663821" h="1407257">
                <a:moveTo>
                  <a:pt x="0" y="0"/>
                </a:moveTo>
                <a:lnTo>
                  <a:pt x="4663821" y="0"/>
                </a:lnTo>
                <a:lnTo>
                  <a:pt x="4663821" y="1407257"/>
                </a:lnTo>
                <a:lnTo>
                  <a:pt x="0" y="1407257"/>
                </a:lnTo>
                <a:lnTo>
                  <a:pt x="0" y="0"/>
                </a:lnTo>
                <a:close/>
              </a:path>
            </a:pathLst>
          </a:custGeom>
          <a:blipFill>
            <a:blip r:embed="rId4"/>
            <a:stretch>
              <a:fillRect/>
            </a:stretch>
          </a:blipFill>
        </p:spPr>
        <p:txBody>
          <a:bodyPr/>
          <a:lstStyle/>
          <a:p>
            <a:endParaRPr lang="en-GB"/>
          </a:p>
        </p:txBody>
      </p:sp>
      <p:pic>
        <p:nvPicPr>
          <p:cNvPr id="12" name="Picture 11">
            <a:extLst>
              <a:ext uri="{FF2B5EF4-FFF2-40B4-BE49-F238E27FC236}">
                <a16:creationId xmlns:a16="http://schemas.microsoft.com/office/drawing/2014/main" id="{F6C77405-FC36-443E-B791-F7F4C1DC92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6849" y="213949"/>
            <a:ext cx="1945417" cy="91893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a:extLst>
            <a:ext uri="{FF2B5EF4-FFF2-40B4-BE49-F238E27FC236}">
              <a16:creationId xmlns:a16="http://schemas.microsoft.com/office/drawing/2014/main" id="{CCBE6470-A3B7-CEB0-75D2-AD9C5EEAA13A}"/>
            </a:ext>
          </a:extLst>
        </p:cNvPr>
        <p:cNvGrpSpPr/>
        <p:nvPr/>
      </p:nvGrpSpPr>
      <p:grpSpPr>
        <a:xfrm>
          <a:off x="0" y="0"/>
          <a:ext cx="0" cy="0"/>
          <a:chOff x="0" y="0"/>
          <a:chExt cx="0" cy="0"/>
        </a:xfrm>
      </p:grpSpPr>
      <p:grpSp>
        <p:nvGrpSpPr>
          <p:cNvPr id="6" name="Group 2">
            <a:extLst>
              <a:ext uri="{FF2B5EF4-FFF2-40B4-BE49-F238E27FC236}">
                <a16:creationId xmlns:a16="http://schemas.microsoft.com/office/drawing/2014/main" id="{9555642C-1592-183C-9C05-3478F1FAD61C}"/>
              </a:ext>
            </a:extLst>
          </p:cNvPr>
          <p:cNvGrpSpPr/>
          <p:nvPr/>
        </p:nvGrpSpPr>
        <p:grpSpPr>
          <a:xfrm>
            <a:off x="1032153" y="516193"/>
            <a:ext cx="10338618" cy="5825613"/>
            <a:chOff x="0" y="0"/>
            <a:chExt cx="2001069" cy="1222980"/>
          </a:xfrm>
        </p:grpSpPr>
        <p:sp>
          <p:nvSpPr>
            <p:cNvPr id="7" name="Freeform 3">
              <a:extLst>
                <a:ext uri="{FF2B5EF4-FFF2-40B4-BE49-F238E27FC236}">
                  <a16:creationId xmlns:a16="http://schemas.microsoft.com/office/drawing/2014/main" id="{EEAB5CBD-2A1B-D905-D656-D192B1DB2D7A}"/>
                </a:ext>
              </a:extLst>
            </p:cNvPr>
            <p:cNvSpPr/>
            <p:nvPr/>
          </p:nvSpPr>
          <p:spPr>
            <a:xfrm>
              <a:off x="0" y="0"/>
              <a:ext cx="2001069" cy="1222980"/>
            </a:xfrm>
            <a:custGeom>
              <a:avLst/>
              <a:gdLst/>
              <a:ahLst/>
              <a:cxnLst/>
              <a:rect l="l" t="t" r="r" b="b"/>
              <a:pathLst>
                <a:path w="2001069" h="1222980">
                  <a:moveTo>
                    <a:pt x="2935" y="0"/>
                  </a:moveTo>
                  <a:lnTo>
                    <a:pt x="1998134" y="0"/>
                  </a:lnTo>
                  <a:cubicBezTo>
                    <a:pt x="1999755" y="0"/>
                    <a:pt x="2001069" y="1314"/>
                    <a:pt x="2001069" y="2935"/>
                  </a:cubicBezTo>
                  <a:lnTo>
                    <a:pt x="2001069" y="1220045"/>
                  </a:lnTo>
                  <a:cubicBezTo>
                    <a:pt x="2001069" y="1220823"/>
                    <a:pt x="2000760" y="1221570"/>
                    <a:pt x="2000209" y="1222120"/>
                  </a:cubicBezTo>
                  <a:cubicBezTo>
                    <a:pt x="1999659" y="1222671"/>
                    <a:pt x="1998912" y="1222980"/>
                    <a:pt x="1998134" y="1222980"/>
                  </a:cubicBezTo>
                  <a:lnTo>
                    <a:pt x="2935" y="1222980"/>
                  </a:lnTo>
                  <a:cubicBezTo>
                    <a:pt x="1314" y="1222980"/>
                    <a:pt x="0" y="1221666"/>
                    <a:pt x="0" y="1220045"/>
                  </a:cubicBezTo>
                  <a:lnTo>
                    <a:pt x="0" y="2935"/>
                  </a:lnTo>
                  <a:cubicBezTo>
                    <a:pt x="0" y="1314"/>
                    <a:pt x="1314" y="0"/>
                    <a:pt x="2935" y="0"/>
                  </a:cubicBezTo>
                  <a:close/>
                </a:path>
              </a:pathLst>
            </a:custGeom>
            <a:solidFill>
              <a:srgbClr val="E8F8FD"/>
            </a:solidFill>
            <a:ln w="47625" cap="sq">
              <a:solidFill>
                <a:srgbClr val="000000"/>
              </a:solidFill>
              <a:prstDash val="solid"/>
              <a:miter/>
            </a:ln>
          </p:spPr>
          <p:txBody>
            <a:bodyPr/>
            <a:lstStyle/>
            <a:p>
              <a:endParaRPr lang="en-GB"/>
            </a:p>
          </p:txBody>
        </p:sp>
        <p:sp>
          <p:nvSpPr>
            <p:cNvPr id="8" name="TextBox 4">
              <a:extLst>
                <a:ext uri="{FF2B5EF4-FFF2-40B4-BE49-F238E27FC236}">
                  <a16:creationId xmlns:a16="http://schemas.microsoft.com/office/drawing/2014/main" id="{BB52FE3B-B96E-6139-CD7F-CD4E753F1FC4}"/>
                </a:ext>
              </a:extLst>
            </p:cNvPr>
            <p:cNvSpPr txBox="1"/>
            <p:nvPr/>
          </p:nvSpPr>
          <p:spPr>
            <a:xfrm>
              <a:off x="0" y="-76200"/>
              <a:ext cx="2001069" cy="1299180"/>
            </a:xfrm>
            <a:prstGeom prst="rect">
              <a:avLst/>
            </a:prstGeom>
          </p:spPr>
          <p:txBody>
            <a:bodyPr lIns="0" tIns="0" rIns="0" bIns="0" rtlCol="0" anchor="ctr"/>
            <a:lstStyle/>
            <a:p>
              <a:pPr defTabSz="609630">
                <a:lnSpc>
                  <a:spcPts val="1866"/>
                </a:lnSpc>
                <a:spcBef>
                  <a:spcPct val="0"/>
                </a:spcBef>
              </a:pPr>
              <a:endParaRPr sz="1200">
                <a:solidFill>
                  <a:prstClr val="black"/>
                </a:solidFill>
                <a:latin typeface="Calibri"/>
              </a:endParaRPr>
            </a:p>
          </p:txBody>
        </p:sp>
      </p:grpSp>
      <p:sp>
        <p:nvSpPr>
          <p:cNvPr id="5" name="TextBox 5">
            <a:extLst>
              <a:ext uri="{FF2B5EF4-FFF2-40B4-BE49-F238E27FC236}">
                <a16:creationId xmlns:a16="http://schemas.microsoft.com/office/drawing/2014/main" id="{98E9E8CE-FC74-771F-3A57-F0BB93285620}"/>
              </a:ext>
            </a:extLst>
          </p:cNvPr>
          <p:cNvSpPr txBox="1"/>
          <p:nvPr/>
        </p:nvSpPr>
        <p:spPr>
          <a:xfrm>
            <a:off x="2908451" y="3200051"/>
            <a:ext cx="6566053" cy="2176668"/>
          </a:xfrm>
          <a:prstGeom prst="rect">
            <a:avLst/>
          </a:prstGeom>
        </p:spPr>
        <p:txBody>
          <a:bodyPr lIns="0" tIns="0" rIns="0" bIns="0" rtlCol="0" anchor="ctr"/>
          <a:lstStyle/>
          <a:p>
            <a:pPr algn="ctr">
              <a:lnSpc>
                <a:spcPct val="115000"/>
              </a:lnSpc>
              <a:spcAft>
                <a:spcPts val="800"/>
              </a:spcAft>
            </a:pPr>
            <a:endParaRPr lang="en-GB" sz="18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2" name="TextBox 2">
            <a:extLst>
              <a:ext uri="{FF2B5EF4-FFF2-40B4-BE49-F238E27FC236}">
                <a16:creationId xmlns:a16="http://schemas.microsoft.com/office/drawing/2014/main" id="{E65933DE-51DD-BCAB-B589-1C6568473A4D}"/>
              </a:ext>
            </a:extLst>
          </p:cNvPr>
          <p:cNvSpPr txBox="1"/>
          <p:nvPr/>
        </p:nvSpPr>
        <p:spPr>
          <a:xfrm>
            <a:off x="2243998" y="1361877"/>
            <a:ext cx="7914929" cy="692497"/>
          </a:xfrm>
          <a:prstGeom prst="rect">
            <a:avLst/>
          </a:prstGeom>
        </p:spPr>
        <p:txBody>
          <a:bodyPr lIns="0" tIns="0" rIns="0" bIns="0" rtlCol="0" anchor="t">
            <a:spAutoFit/>
          </a:bodyPr>
          <a:lstStyle/>
          <a:p>
            <a:pPr algn="ctr" defTabSz="609630">
              <a:lnSpc>
                <a:spcPts val="5427"/>
              </a:lnSpc>
              <a:spcBef>
                <a:spcPct val="0"/>
              </a:spcBef>
            </a:pPr>
            <a:r>
              <a:rPr lang="en-US" sz="4934" dirty="0">
                <a:solidFill>
                  <a:srgbClr val="000000"/>
                </a:solidFill>
                <a:latin typeface="Hagrid Text Heavy"/>
              </a:rPr>
              <a:t>Activity 3</a:t>
            </a:r>
          </a:p>
        </p:txBody>
      </p:sp>
      <p:sp>
        <p:nvSpPr>
          <p:cNvPr id="12" name="Freeform 2">
            <a:extLst>
              <a:ext uri="{FF2B5EF4-FFF2-40B4-BE49-F238E27FC236}">
                <a16:creationId xmlns:a16="http://schemas.microsoft.com/office/drawing/2014/main" id="{690CC780-0338-953F-1901-4696A19AEC4D}"/>
              </a:ext>
            </a:extLst>
          </p:cNvPr>
          <p:cNvSpPr/>
          <p:nvPr/>
        </p:nvSpPr>
        <p:spPr>
          <a:xfrm>
            <a:off x="1902985" y="895198"/>
            <a:ext cx="1605709" cy="1625857"/>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4" name="Freeform 2">
            <a:extLst>
              <a:ext uri="{FF2B5EF4-FFF2-40B4-BE49-F238E27FC236}">
                <a16:creationId xmlns:a16="http://schemas.microsoft.com/office/drawing/2014/main" id="{5CE31105-13D4-DA6E-1C24-CA782C88C85F}"/>
              </a:ext>
            </a:extLst>
          </p:cNvPr>
          <p:cNvSpPr/>
          <p:nvPr/>
        </p:nvSpPr>
        <p:spPr>
          <a:xfrm>
            <a:off x="9155133" y="895198"/>
            <a:ext cx="1605709" cy="1625857"/>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4" name="TextBox 3">
            <a:extLst>
              <a:ext uri="{FF2B5EF4-FFF2-40B4-BE49-F238E27FC236}">
                <a16:creationId xmlns:a16="http://schemas.microsoft.com/office/drawing/2014/main" id="{49340FD6-8883-D8EA-0817-016D30164EFD}"/>
              </a:ext>
            </a:extLst>
          </p:cNvPr>
          <p:cNvSpPr txBox="1"/>
          <p:nvPr/>
        </p:nvSpPr>
        <p:spPr>
          <a:xfrm>
            <a:off x="2410552" y="3556188"/>
            <a:ext cx="8350290" cy="2308324"/>
          </a:xfrm>
          <a:prstGeom prst="rect">
            <a:avLst/>
          </a:prstGeom>
          <a:noFill/>
        </p:spPr>
        <p:txBody>
          <a:bodyPr wrap="square">
            <a:spAutoFit/>
          </a:bodyPr>
          <a:lstStyle/>
          <a:p>
            <a:pPr marL="285750" lvl="0" indent="-285750">
              <a:buFont typeface="Arial" panose="020B0604020202020204" pitchFamily="34" charset="0"/>
              <a:buChar char="•"/>
            </a:pPr>
            <a:r>
              <a:rPr lang="en-GB" sz="2400" dirty="0">
                <a:latin typeface="Codec Pro"/>
              </a:rPr>
              <a:t>What is a health and wellbeing survey?</a:t>
            </a:r>
          </a:p>
          <a:p>
            <a:pPr marL="285750" lvl="0" indent="-285750">
              <a:buFont typeface="Arial" panose="020B0604020202020204" pitchFamily="34" charset="0"/>
              <a:buChar char="•"/>
            </a:pPr>
            <a:r>
              <a:rPr lang="en-GB" sz="2400" dirty="0">
                <a:latin typeface="Codec Pro"/>
              </a:rPr>
              <a:t>What kind of questions do you think might be included in a health survey?</a:t>
            </a:r>
          </a:p>
          <a:p>
            <a:pPr marL="285750" lvl="0" indent="-285750">
              <a:buFont typeface="Arial" panose="020B0604020202020204" pitchFamily="34" charset="0"/>
              <a:buChar char="•"/>
            </a:pPr>
            <a:r>
              <a:rPr lang="en-GB" sz="2400" dirty="0">
                <a:latin typeface="Codec Pro"/>
              </a:rPr>
              <a:t>Why do schools ask young people to complete health and wellbeing surveys?</a:t>
            </a:r>
          </a:p>
          <a:p>
            <a:pPr marL="285750" lvl="0" indent="-285750">
              <a:buFont typeface="Arial" panose="020B0604020202020204" pitchFamily="34" charset="0"/>
              <a:buChar char="•"/>
            </a:pPr>
            <a:r>
              <a:rPr lang="en-GB" sz="2400" dirty="0">
                <a:latin typeface="Codec Pro"/>
              </a:rPr>
              <a:t>What happens to the data that are collected?</a:t>
            </a:r>
          </a:p>
        </p:txBody>
      </p:sp>
      <p:sp>
        <p:nvSpPr>
          <p:cNvPr id="3" name="TextBox 2">
            <a:extLst>
              <a:ext uri="{FF2B5EF4-FFF2-40B4-BE49-F238E27FC236}">
                <a16:creationId xmlns:a16="http://schemas.microsoft.com/office/drawing/2014/main" id="{60AFE3F7-3E02-49DE-2638-B3ED968A856F}"/>
              </a:ext>
            </a:extLst>
          </p:cNvPr>
          <p:cNvSpPr txBox="1"/>
          <p:nvPr/>
        </p:nvSpPr>
        <p:spPr>
          <a:xfrm>
            <a:off x="2243998" y="2959374"/>
            <a:ext cx="8235972" cy="239040"/>
          </a:xfrm>
          <a:prstGeom prst="rect">
            <a:avLst/>
          </a:prstGeom>
        </p:spPr>
        <p:txBody>
          <a:bodyPr wrap="square" lIns="0" tIns="0" rIns="0" bIns="0" rtlCol="0" anchor="t">
            <a:spAutoFit/>
          </a:bodyPr>
          <a:lstStyle/>
          <a:p>
            <a:pPr algn="ctr" defTabSz="609630">
              <a:lnSpc>
                <a:spcPts val="1500"/>
              </a:lnSpc>
              <a:spcBef>
                <a:spcPct val="0"/>
              </a:spcBef>
            </a:pPr>
            <a:r>
              <a:rPr lang="en-US" sz="2800" dirty="0">
                <a:solidFill>
                  <a:srgbClr val="000000"/>
                </a:solidFill>
                <a:latin typeface="Codec Pro"/>
                <a:ea typeface="Calibri" panose="020F0502020204030204" pitchFamily="34" charset="0"/>
                <a:cs typeface="Calibri" panose="020F0502020204030204" pitchFamily="34" charset="0"/>
              </a:rPr>
              <a:t>What do you know about health and wellbeing surveys?</a:t>
            </a:r>
          </a:p>
        </p:txBody>
      </p:sp>
    </p:spTree>
    <p:extLst>
      <p:ext uri="{BB962C8B-B14F-4D97-AF65-F5344CB8AC3E}">
        <p14:creationId xmlns:p14="http://schemas.microsoft.com/office/powerpoint/2010/main" val="656797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a:extLst>
            <a:ext uri="{FF2B5EF4-FFF2-40B4-BE49-F238E27FC236}">
              <a16:creationId xmlns:a16="http://schemas.microsoft.com/office/drawing/2014/main" id="{DC1F7B15-6915-2131-5A38-9A1C95E46A5C}"/>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C04E16DE-DDA1-3444-B91C-466DBF866BD4}"/>
              </a:ext>
            </a:extLst>
          </p:cNvPr>
          <p:cNvPicPr>
            <a:picLocks noChangeAspect="1"/>
          </p:cNvPicPr>
          <p:nvPr/>
        </p:nvPicPr>
        <p:blipFill>
          <a:blip r:embed="rId3"/>
          <a:stretch>
            <a:fillRect/>
          </a:stretch>
        </p:blipFill>
        <p:spPr>
          <a:xfrm>
            <a:off x="147855" y="105391"/>
            <a:ext cx="1470842" cy="2069086"/>
          </a:xfrm>
          <a:prstGeom prst="rect">
            <a:avLst/>
          </a:prstGeom>
        </p:spPr>
      </p:pic>
      <p:pic>
        <p:nvPicPr>
          <p:cNvPr id="7" name="Picture 6">
            <a:extLst>
              <a:ext uri="{FF2B5EF4-FFF2-40B4-BE49-F238E27FC236}">
                <a16:creationId xmlns:a16="http://schemas.microsoft.com/office/drawing/2014/main" id="{2B8399DB-341C-C879-1FC1-7B1AEE97F65F}"/>
              </a:ext>
            </a:extLst>
          </p:cNvPr>
          <p:cNvPicPr>
            <a:picLocks noChangeAspect="1"/>
          </p:cNvPicPr>
          <p:nvPr/>
        </p:nvPicPr>
        <p:blipFill>
          <a:blip r:embed="rId4"/>
          <a:stretch>
            <a:fillRect/>
          </a:stretch>
        </p:blipFill>
        <p:spPr>
          <a:xfrm>
            <a:off x="10134915" y="230634"/>
            <a:ext cx="1909230" cy="1481193"/>
          </a:xfrm>
          <a:prstGeom prst="rect">
            <a:avLst/>
          </a:prstGeom>
        </p:spPr>
      </p:pic>
      <p:grpSp>
        <p:nvGrpSpPr>
          <p:cNvPr id="3" name="Group 3">
            <a:extLst>
              <a:ext uri="{FF2B5EF4-FFF2-40B4-BE49-F238E27FC236}">
                <a16:creationId xmlns:a16="http://schemas.microsoft.com/office/drawing/2014/main" id="{D44B1106-1136-8DCC-6377-EC91EE014C24}"/>
              </a:ext>
            </a:extLst>
          </p:cNvPr>
          <p:cNvGrpSpPr/>
          <p:nvPr/>
        </p:nvGrpSpPr>
        <p:grpSpPr>
          <a:xfrm>
            <a:off x="3534618" y="1495624"/>
            <a:ext cx="4826000" cy="830115"/>
            <a:chOff x="0" y="0"/>
            <a:chExt cx="634579" cy="160846"/>
          </a:xfrm>
        </p:grpSpPr>
        <p:sp>
          <p:nvSpPr>
            <p:cNvPr id="4" name="Freeform 4">
              <a:extLst>
                <a:ext uri="{FF2B5EF4-FFF2-40B4-BE49-F238E27FC236}">
                  <a16:creationId xmlns:a16="http://schemas.microsoft.com/office/drawing/2014/main" id="{56202188-C940-DA4E-104D-CA59467F0777}"/>
                </a:ext>
              </a:extLst>
            </p:cNvPr>
            <p:cNvSpPr/>
            <p:nvPr/>
          </p:nvSpPr>
          <p:spPr>
            <a:xfrm>
              <a:off x="0" y="0"/>
              <a:ext cx="634579" cy="160846"/>
            </a:xfrm>
            <a:custGeom>
              <a:avLst/>
              <a:gdLst/>
              <a:ahLst/>
              <a:cxnLst/>
              <a:rect l="l" t="t" r="r" b="b"/>
              <a:pathLst>
                <a:path w="634579" h="160846">
                  <a:moveTo>
                    <a:pt x="9257" y="0"/>
                  </a:moveTo>
                  <a:lnTo>
                    <a:pt x="625322" y="0"/>
                  </a:lnTo>
                  <a:cubicBezTo>
                    <a:pt x="627777" y="0"/>
                    <a:pt x="630131" y="975"/>
                    <a:pt x="631867" y="2711"/>
                  </a:cubicBezTo>
                  <a:cubicBezTo>
                    <a:pt x="633603" y="4447"/>
                    <a:pt x="634579" y="6802"/>
                    <a:pt x="634579" y="9257"/>
                  </a:cubicBezTo>
                  <a:lnTo>
                    <a:pt x="634579" y="151589"/>
                  </a:lnTo>
                  <a:cubicBezTo>
                    <a:pt x="634579" y="154044"/>
                    <a:pt x="633603" y="156399"/>
                    <a:pt x="631867" y="158135"/>
                  </a:cubicBezTo>
                  <a:cubicBezTo>
                    <a:pt x="630131" y="159871"/>
                    <a:pt x="627777" y="160846"/>
                    <a:pt x="625322" y="160846"/>
                  </a:cubicBezTo>
                  <a:lnTo>
                    <a:pt x="9257" y="160846"/>
                  </a:lnTo>
                  <a:cubicBezTo>
                    <a:pt x="6802" y="160846"/>
                    <a:pt x="4447" y="159871"/>
                    <a:pt x="2711" y="158135"/>
                  </a:cubicBezTo>
                  <a:cubicBezTo>
                    <a:pt x="975" y="156399"/>
                    <a:pt x="0" y="154044"/>
                    <a:pt x="0" y="151589"/>
                  </a:cubicBezTo>
                  <a:lnTo>
                    <a:pt x="0" y="9257"/>
                  </a:lnTo>
                  <a:cubicBezTo>
                    <a:pt x="0" y="6802"/>
                    <a:pt x="975" y="4447"/>
                    <a:pt x="2711" y="2711"/>
                  </a:cubicBezTo>
                  <a:cubicBezTo>
                    <a:pt x="4447" y="975"/>
                    <a:pt x="6802" y="0"/>
                    <a:pt x="9257" y="0"/>
                  </a:cubicBezTo>
                  <a:close/>
                </a:path>
              </a:pathLst>
            </a:custGeom>
            <a:solidFill>
              <a:srgbClr val="F4D059"/>
            </a:solidFill>
            <a:ln w="47625" cap="sq">
              <a:solidFill>
                <a:srgbClr val="000000"/>
              </a:solidFill>
              <a:prstDash val="solid"/>
              <a:miter/>
            </a:ln>
          </p:spPr>
          <p:txBody>
            <a:bodyPr/>
            <a:lstStyle/>
            <a:p>
              <a:endParaRPr lang="en-GB"/>
            </a:p>
          </p:txBody>
        </p:sp>
        <p:sp>
          <p:nvSpPr>
            <p:cNvPr id="5" name="TextBox 5">
              <a:extLst>
                <a:ext uri="{FF2B5EF4-FFF2-40B4-BE49-F238E27FC236}">
                  <a16:creationId xmlns:a16="http://schemas.microsoft.com/office/drawing/2014/main" id="{49A43B2E-4A17-886E-1477-A43B64622CBC}"/>
                </a:ext>
              </a:extLst>
            </p:cNvPr>
            <p:cNvSpPr txBox="1"/>
            <p:nvPr/>
          </p:nvSpPr>
          <p:spPr>
            <a:xfrm>
              <a:off x="0" y="19050"/>
              <a:ext cx="634579" cy="141796"/>
            </a:xfrm>
            <a:prstGeom prst="rect">
              <a:avLst/>
            </a:prstGeom>
          </p:spPr>
          <p:txBody>
            <a:bodyPr lIns="0" tIns="0" rIns="0" bIns="0" rtlCol="0" anchor="ctr"/>
            <a:lstStyle/>
            <a:p>
              <a:pPr algn="ctr" defTabSz="609630">
                <a:lnSpc>
                  <a:spcPts val="2200"/>
                </a:lnSpc>
                <a:spcBef>
                  <a:spcPct val="0"/>
                </a:spcBef>
              </a:pPr>
              <a:r>
                <a:rPr lang="en-US" sz="2400" spc="124" dirty="0">
                  <a:solidFill>
                    <a:srgbClr val="000000"/>
                  </a:solidFill>
                  <a:latin typeface="Hagrid Text Heavy"/>
                </a:rPr>
                <a:t>DEBATE SET-UP (10 mins)</a:t>
              </a:r>
            </a:p>
          </p:txBody>
        </p:sp>
      </p:grpSp>
      <p:sp>
        <p:nvSpPr>
          <p:cNvPr id="15" name="TextBox 5">
            <a:extLst>
              <a:ext uri="{FF2B5EF4-FFF2-40B4-BE49-F238E27FC236}">
                <a16:creationId xmlns:a16="http://schemas.microsoft.com/office/drawing/2014/main" id="{5B749648-02B1-8B38-3EC2-CB1B86533952}"/>
              </a:ext>
            </a:extLst>
          </p:cNvPr>
          <p:cNvSpPr txBox="1"/>
          <p:nvPr/>
        </p:nvSpPr>
        <p:spPr>
          <a:xfrm>
            <a:off x="336284" y="2477002"/>
            <a:ext cx="11450772" cy="4071397"/>
          </a:xfrm>
          <a:prstGeom prst="rect">
            <a:avLst/>
          </a:prstGeom>
          <a:noFill/>
        </p:spPr>
        <p:txBody>
          <a:bodyPr lIns="0" tIns="0" rIns="0" bIns="0" rtlCol="0" anchor="ctr"/>
          <a:lstStyle/>
          <a:p>
            <a:pPr marL="457200" lvl="0" indent="-457200">
              <a:buFont typeface="+mj-lt"/>
              <a:buAutoNum type="arabicPeriod"/>
            </a:pPr>
            <a:r>
              <a:rPr lang="en-GB" sz="2200" dirty="0">
                <a:latin typeface="Codec Pro"/>
              </a:rPr>
              <a:t>Get into debate groups of at least 4 people, then split each group into 2 teams (</a:t>
            </a:r>
            <a:r>
              <a:rPr lang="en-GB" sz="2200" b="1" dirty="0">
                <a:latin typeface="Codec Pro"/>
              </a:rPr>
              <a:t>2 minutes</a:t>
            </a:r>
            <a:r>
              <a:rPr lang="en-GB" sz="2200" dirty="0">
                <a:latin typeface="Codec Pro"/>
              </a:rPr>
              <a:t>)</a:t>
            </a:r>
          </a:p>
          <a:p>
            <a:pPr marL="457200" lvl="0" indent="-457200">
              <a:buFont typeface="+mj-lt"/>
              <a:buAutoNum type="arabicPeriod"/>
            </a:pPr>
            <a:endParaRPr lang="en-GB" sz="2200" dirty="0">
              <a:latin typeface="Codec Pro"/>
            </a:endParaRPr>
          </a:p>
          <a:p>
            <a:pPr marL="457200" lvl="0" indent="-457200">
              <a:buFont typeface="+mj-lt"/>
              <a:buAutoNum type="arabicPeriod"/>
            </a:pPr>
            <a:r>
              <a:rPr lang="en-GB" sz="2200" dirty="0">
                <a:latin typeface="Codec Pro"/>
              </a:rPr>
              <a:t>Share out the character cards. In each group, one team should have characters “ </a:t>
            </a:r>
            <a:r>
              <a:rPr lang="en-GB" sz="2200" b="1" dirty="0">
                <a:solidFill>
                  <a:srgbClr val="00B050"/>
                </a:solidFill>
                <a:latin typeface="Codec Pro"/>
              </a:rPr>
              <a:t>for</a:t>
            </a:r>
            <a:r>
              <a:rPr lang="en-GB" sz="2200" dirty="0">
                <a:latin typeface="Codec Pro"/>
              </a:rPr>
              <a:t>” the motion and the other team in the group should have characters “</a:t>
            </a:r>
            <a:r>
              <a:rPr lang="en-GB" sz="2200" b="1" dirty="0">
                <a:solidFill>
                  <a:srgbClr val="FF0000"/>
                </a:solidFill>
                <a:latin typeface="Codec Pro"/>
              </a:rPr>
              <a:t>against</a:t>
            </a:r>
            <a:r>
              <a:rPr lang="en-GB" sz="2200" dirty="0">
                <a:latin typeface="Codec Pro"/>
              </a:rPr>
              <a:t>” the motion. (</a:t>
            </a:r>
            <a:r>
              <a:rPr lang="en-GB" sz="2200" b="1" dirty="0">
                <a:latin typeface="Codec Pro"/>
              </a:rPr>
              <a:t>2 minutes</a:t>
            </a:r>
            <a:r>
              <a:rPr lang="en-GB" sz="2200" dirty="0">
                <a:latin typeface="Codec Pro"/>
              </a:rPr>
              <a:t>)</a:t>
            </a:r>
          </a:p>
          <a:p>
            <a:pPr lvl="0"/>
            <a:endParaRPr lang="en-GB" sz="2200" dirty="0">
              <a:latin typeface="Codec Pro"/>
            </a:endParaRPr>
          </a:p>
          <a:p>
            <a:pPr lvl="0"/>
            <a:r>
              <a:rPr lang="en-GB" sz="2200" dirty="0">
                <a:latin typeface="Codec Pro"/>
              </a:rPr>
              <a:t>3.    Each team member should introduce themselves to the group as their character in turn saying    their character’s </a:t>
            </a:r>
            <a:r>
              <a:rPr lang="en-GB" sz="2200" b="1" dirty="0">
                <a:latin typeface="Codec Pro"/>
              </a:rPr>
              <a:t>name and occupation. </a:t>
            </a:r>
            <a:r>
              <a:rPr lang="en-GB" sz="2200" dirty="0">
                <a:latin typeface="Codec Pro"/>
              </a:rPr>
              <a:t>(</a:t>
            </a:r>
            <a:r>
              <a:rPr lang="en-GB" sz="2200" b="1" dirty="0">
                <a:latin typeface="Codec Pro"/>
              </a:rPr>
              <a:t>up to 5 minutes – no more than 30 seconds per speaker</a:t>
            </a:r>
            <a:r>
              <a:rPr lang="en-GB" sz="2200" dirty="0">
                <a:latin typeface="Codec Pro"/>
              </a:rPr>
              <a:t>)</a:t>
            </a:r>
          </a:p>
        </p:txBody>
      </p:sp>
      <p:pic>
        <p:nvPicPr>
          <p:cNvPr id="8" name="Picture 7">
            <a:extLst>
              <a:ext uri="{FF2B5EF4-FFF2-40B4-BE49-F238E27FC236}">
                <a16:creationId xmlns:a16="http://schemas.microsoft.com/office/drawing/2014/main" id="{50495133-EDD9-5670-820B-4E6F81085D4D}"/>
              </a:ext>
            </a:extLst>
          </p:cNvPr>
          <p:cNvPicPr>
            <a:picLocks noChangeAspect="1"/>
          </p:cNvPicPr>
          <p:nvPr/>
        </p:nvPicPr>
        <p:blipFill>
          <a:blip r:embed="rId5"/>
          <a:stretch>
            <a:fillRect/>
          </a:stretch>
        </p:blipFill>
        <p:spPr>
          <a:xfrm>
            <a:off x="1299410" y="309601"/>
            <a:ext cx="1502687" cy="2069085"/>
          </a:xfrm>
          <a:prstGeom prst="rect">
            <a:avLst/>
          </a:prstGeom>
        </p:spPr>
      </p:pic>
      <p:pic>
        <p:nvPicPr>
          <p:cNvPr id="2" name="Picture 1">
            <a:extLst>
              <a:ext uri="{FF2B5EF4-FFF2-40B4-BE49-F238E27FC236}">
                <a16:creationId xmlns:a16="http://schemas.microsoft.com/office/drawing/2014/main" id="{FF58168E-00F1-E7E2-5473-D904B89F2970}"/>
              </a:ext>
            </a:extLst>
          </p:cNvPr>
          <p:cNvPicPr>
            <a:picLocks noChangeAspect="1"/>
          </p:cNvPicPr>
          <p:nvPr/>
        </p:nvPicPr>
        <p:blipFill>
          <a:blip r:embed="rId6"/>
          <a:stretch>
            <a:fillRect/>
          </a:stretch>
        </p:blipFill>
        <p:spPr>
          <a:xfrm>
            <a:off x="9093140" y="946651"/>
            <a:ext cx="1996390" cy="1481193"/>
          </a:xfrm>
          <a:prstGeom prst="rect">
            <a:avLst/>
          </a:prstGeom>
        </p:spPr>
      </p:pic>
    </p:spTree>
    <p:extLst>
      <p:ext uri="{BB962C8B-B14F-4D97-AF65-F5344CB8AC3E}">
        <p14:creationId xmlns:p14="http://schemas.microsoft.com/office/powerpoint/2010/main" val="3337039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a:extLst>
            <a:ext uri="{FF2B5EF4-FFF2-40B4-BE49-F238E27FC236}">
              <a16:creationId xmlns:a16="http://schemas.microsoft.com/office/drawing/2014/main" id="{1393D49C-4BD9-2769-E82D-CC19567CB185}"/>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05EBBDAA-3B57-EEE6-DF5C-ED610A510DB0}"/>
              </a:ext>
            </a:extLst>
          </p:cNvPr>
          <p:cNvPicPr>
            <a:picLocks noChangeAspect="1"/>
          </p:cNvPicPr>
          <p:nvPr/>
        </p:nvPicPr>
        <p:blipFill>
          <a:blip r:embed="rId3"/>
          <a:stretch>
            <a:fillRect/>
          </a:stretch>
        </p:blipFill>
        <p:spPr>
          <a:xfrm>
            <a:off x="147855" y="105391"/>
            <a:ext cx="1470842" cy="2069086"/>
          </a:xfrm>
          <a:prstGeom prst="rect">
            <a:avLst/>
          </a:prstGeom>
        </p:spPr>
      </p:pic>
      <p:pic>
        <p:nvPicPr>
          <p:cNvPr id="9" name="Picture 8">
            <a:extLst>
              <a:ext uri="{FF2B5EF4-FFF2-40B4-BE49-F238E27FC236}">
                <a16:creationId xmlns:a16="http://schemas.microsoft.com/office/drawing/2014/main" id="{DFEA7979-44D9-DA4A-D3EA-17C7D6515B07}"/>
              </a:ext>
            </a:extLst>
          </p:cNvPr>
          <p:cNvPicPr>
            <a:picLocks noChangeAspect="1"/>
          </p:cNvPicPr>
          <p:nvPr/>
        </p:nvPicPr>
        <p:blipFill>
          <a:blip r:embed="rId4"/>
          <a:stretch>
            <a:fillRect/>
          </a:stretch>
        </p:blipFill>
        <p:spPr>
          <a:xfrm>
            <a:off x="10134915" y="175688"/>
            <a:ext cx="1909230" cy="1481193"/>
          </a:xfrm>
          <a:prstGeom prst="rect">
            <a:avLst/>
          </a:prstGeom>
        </p:spPr>
      </p:pic>
      <p:grpSp>
        <p:nvGrpSpPr>
          <p:cNvPr id="3" name="Group 3">
            <a:extLst>
              <a:ext uri="{FF2B5EF4-FFF2-40B4-BE49-F238E27FC236}">
                <a16:creationId xmlns:a16="http://schemas.microsoft.com/office/drawing/2014/main" id="{0686F0A3-BE31-0099-96DE-5C482A9A0D31}"/>
              </a:ext>
            </a:extLst>
          </p:cNvPr>
          <p:cNvGrpSpPr/>
          <p:nvPr/>
        </p:nvGrpSpPr>
        <p:grpSpPr>
          <a:xfrm>
            <a:off x="3648670" y="675719"/>
            <a:ext cx="4826000" cy="830115"/>
            <a:chOff x="0" y="0"/>
            <a:chExt cx="634579" cy="160846"/>
          </a:xfrm>
        </p:grpSpPr>
        <p:sp>
          <p:nvSpPr>
            <p:cNvPr id="4" name="Freeform 4">
              <a:extLst>
                <a:ext uri="{FF2B5EF4-FFF2-40B4-BE49-F238E27FC236}">
                  <a16:creationId xmlns:a16="http://schemas.microsoft.com/office/drawing/2014/main" id="{CC3A76FF-3AB4-6043-8212-A17F7989ACB2}"/>
                </a:ext>
              </a:extLst>
            </p:cNvPr>
            <p:cNvSpPr/>
            <p:nvPr/>
          </p:nvSpPr>
          <p:spPr>
            <a:xfrm>
              <a:off x="0" y="0"/>
              <a:ext cx="634579" cy="160846"/>
            </a:xfrm>
            <a:custGeom>
              <a:avLst/>
              <a:gdLst/>
              <a:ahLst/>
              <a:cxnLst/>
              <a:rect l="l" t="t" r="r" b="b"/>
              <a:pathLst>
                <a:path w="634579" h="160846">
                  <a:moveTo>
                    <a:pt x="9257" y="0"/>
                  </a:moveTo>
                  <a:lnTo>
                    <a:pt x="625322" y="0"/>
                  </a:lnTo>
                  <a:cubicBezTo>
                    <a:pt x="627777" y="0"/>
                    <a:pt x="630131" y="975"/>
                    <a:pt x="631867" y="2711"/>
                  </a:cubicBezTo>
                  <a:cubicBezTo>
                    <a:pt x="633603" y="4447"/>
                    <a:pt x="634579" y="6802"/>
                    <a:pt x="634579" y="9257"/>
                  </a:cubicBezTo>
                  <a:lnTo>
                    <a:pt x="634579" y="151589"/>
                  </a:lnTo>
                  <a:cubicBezTo>
                    <a:pt x="634579" y="154044"/>
                    <a:pt x="633603" y="156399"/>
                    <a:pt x="631867" y="158135"/>
                  </a:cubicBezTo>
                  <a:cubicBezTo>
                    <a:pt x="630131" y="159871"/>
                    <a:pt x="627777" y="160846"/>
                    <a:pt x="625322" y="160846"/>
                  </a:cubicBezTo>
                  <a:lnTo>
                    <a:pt x="9257" y="160846"/>
                  </a:lnTo>
                  <a:cubicBezTo>
                    <a:pt x="6802" y="160846"/>
                    <a:pt x="4447" y="159871"/>
                    <a:pt x="2711" y="158135"/>
                  </a:cubicBezTo>
                  <a:cubicBezTo>
                    <a:pt x="975" y="156399"/>
                    <a:pt x="0" y="154044"/>
                    <a:pt x="0" y="151589"/>
                  </a:cubicBezTo>
                  <a:lnTo>
                    <a:pt x="0" y="9257"/>
                  </a:lnTo>
                  <a:cubicBezTo>
                    <a:pt x="0" y="6802"/>
                    <a:pt x="975" y="4447"/>
                    <a:pt x="2711" y="2711"/>
                  </a:cubicBezTo>
                  <a:cubicBezTo>
                    <a:pt x="4447" y="975"/>
                    <a:pt x="6802" y="0"/>
                    <a:pt x="9257" y="0"/>
                  </a:cubicBezTo>
                  <a:close/>
                </a:path>
              </a:pathLst>
            </a:custGeom>
            <a:solidFill>
              <a:srgbClr val="F4D059"/>
            </a:solidFill>
            <a:ln w="47625" cap="sq">
              <a:solidFill>
                <a:srgbClr val="000000"/>
              </a:solidFill>
              <a:prstDash val="solid"/>
              <a:miter/>
            </a:ln>
          </p:spPr>
          <p:txBody>
            <a:bodyPr/>
            <a:lstStyle/>
            <a:p>
              <a:endParaRPr lang="en-GB"/>
            </a:p>
          </p:txBody>
        </p:sp>
        <p:sp>
          <p:nvSpPr>
            <p:cNvPr id="5" name="TextBox 5">
              <a:extLst>
                <a:ext uri="{FF2B5EF4-FFF2-40B4-BE49-F238E27FC236}">
                  <a16:creationId xmlns:a16="http://schemas.microsoft.com/office/drawing/2014/main" id="{82D44E46-81E9-EB4C-E1ED-D74B07F33BA9}"/>
                </a:ext>
              </a:extLst>
            </p:cNvPr>
            <p:cNvSpPr txBox="1"/>
            <p:nvPr/>
          </p:nvSpPr>
          <p:spPr>
            <a:xfrm>
              <a:off x="0" y="19050"/>
              <a:ext cx="634579" cy="141796"/>
            </a:xfrm>
            <a:prstGeom prst="rect">
              <a:avLst/>
            </a:prstGeom>
          </p:spPr>
          <p:txBody>
            <a:bodyPr lIns="0" tIns="0" rIns="0" bIns="0" rtlCol="0" anchor="ctr"/>
            <a:lstStyle/>
            <a:p>
              <a:pPr algn="ctr" defTabSz="609630">
                <a:lnSpc>
                  <a:spcPts val="2200"/>
                </a:lnSpc>
                <a:spcBef>
                  <a:spcPct val="0"/>
                </a:spcBef>
              </a:pPr>
              <a:r>
                <a:rPr lang="en-US" sz="2400" spc="124" dirty="0">
                  <a:solidFill>
                    <a:srgbClr val="000000"/>
                  </a:solidFill>
                  <a:latin typeface="Hagrid Text Heavy"/>
                </a:rPr>
                <a:t>DEBATE INSTRUCTIONS </a:t>
              </a:r>
            </a:p>
            <a:p>
              <a:pPr algn="ctr" defTabSz="609630">
                <a:lnSpc>
                  <a:spcPts val="2200"/>
                </a:lnSpc>
                <a:spcBef>
                  <a:spcPct val="0"/>
                </a:spcBef>
              </a:pPr>
              <a:r>
                <a:rPr lang="en-US" sz="2400" spc="124" dirty="0">
                  <a:solidFill>
                    <a:srgbClr val="000000"/>
                  </a:solidFill>
                  <a:latin typeface="Hagrid Text Heavy"/>
                </a:rPr>
                <a:t>(25 minutes approx.)</a:t>
              </a:r>
            </a:p>
          </p:txBody>
        </p:sp>
      </p:grpSp>
      <p:sp>
        <p:nvSpPr>
          <p:cNvPr id="15" name="TextBox 5">
            <a:extLst>
              <a:ext uri="{FF2B5EF4-FFF2-40B4-BE49-F238E27FC236}">
                <a16:creationId xmlns:a16="http://schemas.microsoft.com/office/drawing/2014/main" id="{67956A85-1151-E9D6-62B0-2E6B75935CB8}"/>
              </a:ext>
            </a:extLst>
          </p:cNvPr>
          <p:cNvSpPr txBox="1"/>
          <p:nvPr/>
        </p:nvSpPr>
        <p:spPr>
          <a:xfrm>
            <a:off x="370614" y="2620477"/>
            <a:ext cx="11450772" cy="4071397"/>
          </a:xfrm>
          <a:prstGeom prst="rect">
            <a:avLst/>
          </a:prstGeom>
          <a:noFill/>
        </p:spPr>
        <p:txBody>
          <a:bodyPr lIns="0" tIns="0" rIns="0" bIns="0" rtlCol="0" anchor="ctr"/>
          <a:lstStyle/>
          <a:p>
            <a:pPr marL="457200" lvl="0" indent="-457200">
              <a:buAutoNum type="arabicPeriod" startAt="4"/>
            </a:pPr>
            <a:r>
              <a:rPr lang="en-GB" sz="2200" dirty="0">
                <a:latin typeface="Codec Pro"/>
              </a:rPr>
              <a:t>Use the fact sheets to get information and facts to support your opinions. Make a note of these. (</a:t>
            </a:r>
            <a:r>
              <a:rPr lang="en-GB" sz="2200" b="1" dirty="0">
                <a:latin typeface="Codec Pro"/>
              </a:rPr>
              <a:t>5 to 10 minutes</a:t>
            </a:r>
            <a:r>
              <a:rPr lang="en-GB" sz="2200" dirty="0">
                <a:latin typeface="Codec Pro"/>
              </a:rPr>
              <a:t>)</a:t>
            </a:r>
          </a:p>
          <a:p>
            <a:pPr lvl="0"/>
            <a:endParaRPr lang="en-GB" sz="2200" dirty="0">
              <a:latin typeface="Codec Pro"/>
            </a:endParaRPr>
          </a:p>
          <a:p>
            <a:pPr marL="457200" lvl="0" indent="-457200">
              <a:buAutoNum type="arabicPeriod" startAt="5"/>
            </a:pPr>
            <a:r>
              <a:rPr lang="en-GB" sz="2200" dirty="0">
                <a:latin typeface="Codec Pro"/>
              </a:rPr>
              <a:t>First: Speaker 1 </a:t>
            </a:r>
            <a:r>
              <a:rPr lang="en-GB" sz="2200" b="1" dirty="0">
                <a:solidFill>
                  <a:srgbClr val="00B050"/>
                </a:solidFill>
                <a:latin typeface="Codec Pro"/>
              </a:rPr>
              <a:t>for the motion </a:t>
            </a:r>
            <a:r>
              <a:rPr lang="en-GB" sz="2200" dirty="0">
                <a:latin typeface="Codec Pro"/>
              </a:rPr>
              <a:t>give your opinion and any supporting facts (</a:t>
            </a:r>
            <a:r>
              <a:rPr lang="en-GB" sz="2200" b="1" dirty="0">
                <a:latin typeface="Codec Pro"/>
              </a:rPr>
              <a:t>1 minute)</a:t>
            </a:r>
          </a:p>
          <a:p>
            <a:r>
              <a:rPr lang="en-GB" sz="2200" dirty="0">
                <a:latin typeface="Codec Pro"/>
              </a:rPr>
              <a:t>       Next: Speaker 1 </a:t>
            </a:r>
            <a:r>
              <a:rPr lang="en-GB" sz="2200" b="1" dirty="0">
                <a:solidFill>
                  <a:srgbClr val="FF0000"/>
                </a:solidFill>
                <a:latin typeface="Codec Pro"/>
              </a:rPr>
              <a:t>against the motion </a:t>
            </a:r>
            <a:r>
              <a:rPr lang="en-GB" sz="2200" dirty="0">
                <a:latin typeface="Codec Pro"/>
              </a:rPr>
              <a:t>give your opinion and any supporting facts (</a:t>
            </a:r>
            <a:r>
              <a:rPr lang="en-GB" sz="2200" b="1" dirty="0">
                <a:latin typeface="Codec Pro"/>
              </a:rPr>
              <a:t>1 minute)</a:t>
            </a:r>
          </a:p>
          <a:p>
            <a:r>
              <a:rPr lang="en-GB" sz="2200" dirty="0">
                <a:latin typeface="Codec Pro"/>
              </a:rPr>
              <a:t>       Next: Speaker 2 </a:t>
            </a:r>
            <a:r>
              <a:rPr lang="en-GB" sz="2200" b="1" dirty="0">
                <a:solidFill>
                  <a:srgbClr val="00B050"/>
                </a:solidFill>
                <a:latin typeface="Codec Pro"/>
              </a:rPr>
              <a:t>for the motion </a:t>
            </a:r>
            <a:r>
              <a:rPr lang="en-GB" sz="2200" dirty="0">
                <a:latin typeface="Codec Pro"/>
              </a:rPr>
              <a:t>give your opinion and any supporting facts (</a:t>
            </a:r>
            <a:r>
              <a:rPr lang="en-GB" sz="2200" b="1" dirty="0">
                <a:latin typeface="Codec Pro"/>
              </a:rPr>
              <a:t>1 minute)</a:t>
            </a:r>
          </a:p>
          <a:p>
            <a:pPr lvl="0"/>
            <a:r>
              <a:rPr lang="en-GB" sz="2200" dirty="0">
                <a:latin typeface="Codec Pro"/>
              </a:rPr>
              <a:t>       Next: Speaker 2 </a:t>
            </a:r>
            <a:r>
              <a:rPr lang="en-GB" sz="2200" b="1" dirty="0">
                <a:solidFill>
                  <a:srgbClr val="FF0000"/>
                </a:solidFill>
                <a:latin typeface="Codec Pro"/>
              </a:rPr>
              <a:t>against the motion </a:t>
            </a:r>
            <a:r>
              <a:rPr lang="en-GB" sz="2200" dirty="0">
                <a:latin typeface="Codec Pro"/>
              </a:rPr>
              <a:t>…….etc until all the members of the group have been (</a:t>
            </a:r>
            <a:r>
              <a:rPr lang="en-GB" sz="2200" b="1" dirty="0">
                <a:latin typeface="Codec Pro"/>
              </a:rPr>
              <a:t>no more than 1 minute per speaker</a:t>
            </a:r>
            <a:r>
              <a:rPr lang="en-GB" sz="2200" dirty="0">
                <a:latin typeface="Codec Pro"/>
              </a:rPr>
              <a:t>)</a:t>
            </a:r>
          </a:p>
          <a:p>
            <a:pPr marL="457200" lvl="0" indent="-457200">
              <a:buAutoNum type="arabicPeriod" startAt="4"/>
            </a:pPr>
            <a:endParaRPr lang="en-GB" sz="2200" dirty="0">
              <a:solidFill>
                <a:srgbClr val="FF0000"/>
              </a:solidFill>
              <a:latin typeface="Codec Pro"/>
            </a:endParaRPr>
          </a:p>
          <a:p>
            <a:pPr marL="457200" lvl="0" indent="-457200">
              <a:buAutoNum type="arabicPeriod" startAt="6"/>
            </a:pPr>
            <a:r>
              <a:rPr lang="en-GB" sz="2200" dirty="0">
                <a:latin typeface="Codec Pro"/>
              </a:rPr>
              <a:t>Once all speakers have been heard, each team can decide if either they want to add one additional piece of information (</a:t>
            </a:r>
            <a:r>
              <a:rPr lang="en-GB" sz="2200" b="1" dirty="0">
                <a:latin typeface="Codec Pro"/>
              </a:rPr>
              <a:t>1 minute maximum</a:t>
            </a:r>
            <a:r>
              <a:rPr lang="en-GB" sz="2200" dirty="0">
                <a:latin typeface="Codec Pro"/>
              </a:rPr>
              <a:t>) or ask one question to the opposing team. </a:t>
            </a:r>
          </a:p>
        </p:txBody>
      </p:sp>
      <p:pic>
        <p:nvPicPr>
          <p:cNvPr id="8" name="Picture 7">
            <a:extLst>
              <a:ext uri="{FF2B5EF4-FFF2-40B4-BE49-F238E27FC236}">
                <a16:creationId xmlns:a16="http://schemas.microsoft.com/office/drawing/2014/main" id="{8D9C2639-1F2D-5D09-22EC-4644DFB1AC8D}"/>
              </a:ext>
            </a:extLst>
          </p:cNvPr>
          <p:cNvPicPr>
            <a:picLocks noChangeAspect="1"/>
          </p:cNvPicPr>
          <p:nvPr/>
        </p:nvPicPr>
        <p:blipFill>
          <a:blip r:embed="rId5"/>
          <a:stretch>
            <a:fillRect/>
          </a:stretch>
        </p:blipFill>
        <p:spPr>
          <a:xfrm>
            <a:off x="1299410" y="309601"/>
            <a:ext cx="1502687" cy="2069085"/>
          </a:xfrm>
          <a:prstGeom prst="rect">
            <a:avLst/>
          </a:prstGeom>
        </p:spPr>
      </p:pic>
      <p:pic>
        <p:nvPicPr>
          <p:cNvPr id="2" name="Picture 1">
            <a:extLst>
              <a:ext uri="{FF2B5EF4-FFF2-40B4-BE49-F238E27FC236}">
                <a16:creationId xmlns:a16="http://schemas.microsoft.com/office/drawing/2014/main" id="{C612EF96-F201-9DCF-C778-DE37B270A1B2}"/>
              </a:ext>
            </a:extLst>
          </p:cNvPr>
          <p:cNvPicPr>
            <a:picLocks noChangeAspect="1"/>
          </p:cNvPicPr>
          <p:nvPr/>
        </p:nvPicPr>
        <p:blipFill>
          <a:blip r:embed="rId6"/>
          <a:stretch>
            <a:fillRect/>
          </a:stretch>
        </p:blipFill>
        <p:spPr>
          <a:xfrm>
            <a:off x="8896200" y="897493"/>
            <a:ext cx="1996390" cy="1481193"/>
          </a:xfrm>
          <a:prstGeom prst="rect">
            <a:avLst/>
          </a:prstGeom>
        </p:spPr>
      </p:pic>
    </p:spTree>
    <p:extLst>
      <p:ext uri="{BB962C8B-B14F-4D97-AF65-F5344CB8AC3E}">
        <p14:creationId xmlns:p14="http://schemas.microsoft.com/office/powerpoint/2010/main" val="2252760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a:extLst>
            <a:ext uri="{FF2B5EF4-FFF2-40B4-BE49-F238E27FC236}">
              <a16:creationId xmlns:a16="http://schemas.microsoft.com/office/drawing/2014/main" id="{55D760CA-81D5-5A09-2A34-030007776657}"/>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9DCF841A-D14D-3C31-B225-0134A9B39CB6}"/>
              </a:ext>
            </a:extLst>
          </p:cNvPr>
          <p:cNvPicPr>
            <a:picLocks noChangeAspect="1"/>
          </p:cNvPicPr>
          <p:nvPr/>
        </p:nvPicPr>
        <p:blipFill>
          <a:blip r:embed="rId3"/>
          <a:stretch>
            <a:fillRect/>
          </a:stretch>
        </p:blipFill>
        <p:spPr>
          <a:xfrm>
            <a:off x="147855" y="105391"/>
            <a:ext cx="1470842" cy="2069086"/>
          </a:xfrm>
          <a:prstGeom prst="rect">
            <a:avLst/>
          </a:prstGeom>
        </p:spPr>
      </p:pic>
      <p:pic>
        <p:nvPicPr>
          <p:cNvPr id="10" name="Picture 9">
            <a:extLst>
              <a:ext uri="{FF2B5EF4-FFF2-40B4-BE49-F238E27FC236}">
                <a16:creationId xmlns:a16="http://schemas.microsoft.com/office/drawing/2014/main" id="{43D330A1-86C1-4C86-7BC4-43A7D66C33E4}"/>
              </a:ext>
            </a:extLst>
          </p:cNvPr>
          <p:cNvPicPr>
            <a:picLocks noChangeAspect="1"/>
          </p:cNvPicPr>
          <p:nvPr/>
        </p:nvPicPr>
        <p:blipFill>
          <a:blip r:embed="rId4"/>
          <a:stretch>
            <a:fillRect/>
          </a:stretch>
        </p:blipFill>
        <p:spPr>
          <a:xfrm>
            <a:off x="10134915" y="212304"/>
            <a:ext cx="1909230" cy="1481193"/>
          </a:xfrm>
          <a:prstGeom prst="rect">
            <a:avLst/>
          </a:prstGeom>
        </p:spPr>
      </p:pic>
      <p:grpSp>
        <p:nvGrpSpPr>
          <p:cNvPr id="3" name="Group 3">
            <a:extLst>
              <a:ext uri="{FF2B5EF4-FFF2-40B4-BE49-F238E27FC236}">
                <a16:creationId xmlns:a16="http://schemas.microsoft.com/office/drawing/2014/main" id="{67FA203B-97B5-0D97-BF42-4C66E3EF83AF}"/>
              </a:ext>
            </a:extLst>
          </p:cNvPr>
          <p:cNvGrpSpPr/>
          <p:nvPr/>
        </p:nvGrpSpPr>
        <p:grpSpPr>
          <a:xfrm>
            <a:off x="3648670" y="675719"/>
            <a:ext cx="4826000" cy="830115"/>
            <a:chOff x="0" y="0"/>
            <a:chExt cx="634579" cy="160846"/>
          </a:xfrm>
        </p:grpSpPr>
        <p:sp>
          <p:nvSpPr>
            <p:cNvPr id="4" name="Freeform 4">
              <a:extLst>
                <a:ext uri="{FF2B5EF4-FFF2-40B4-BE49-F238E27FC236}">
                  <a16:creationId xmlns:a16="http://schemas.microsoft.com/office/drawing/2014/main" id="{0D60CA23-D7C5-05C0-5C8D-849440D542D8}"/>
                </a:ext>
              </a:extLst>
            </p:cNvPr>
            <p:cNvSpPr/>
            <p:nvPr/>
          </p:nvSpPr>
          <p:spPr>
            <a:xfrm>
              <a:off x="0" y="0"/>
              <a:ext cx="634579" cy="160846"/>
            </a:xfrm>
            <a:custGeom>
              <a:avLst/>
              <a:gdLst/>
              <a:ahLst/>
              <a:cxnLst/>
              <a:rect l="l" t="t" r="r" b="b"/>
              <a:pathLst>
                <a:path w="634579" h="160846">
                  <a:moveTo>
                    <a:pt x="9257" y="0"/>
                  </a:moveTo>
                  <a:lnTo>
                    <a:pt x="625322" y="0"/>
                  </a:lnTo>
                  <a:cubicBezTo>
                    <a:pt x="627777" y="0"/>
                    <a:pt x="630131" y="975"/>
                    <a:pt x="631867" y="2711"/>
                  </a:cubicBezTo>
                  <a:cubicBezTo>
                    <a:pt x="633603" y="4447"/>
                    <a:pt x="634579" y="6802"/>
                    <a:pt x="634579" y="9257"/>
                  </a:cubicBezTo>
                  <a:lnTo>
                    <a:pt x="634579" y="151589"/>
                  </a:lnTo>
                  <a:cubicBezTo>
                    <a:pt x="634579" y="154044"/>
                    <a:pt x="633603" y="156399"/>
                    <a:pt x="631867" y="158135"/>
                  </a:cubicBezTo>
                  <a:cubicBezTo>
                    <a:pt x="630131" y="159871"/>
                    <a:pt x="627777" y="160846"/>
                    <a:pt x="625322" y="160846"/>
                  </a:cubicBezTo>
                  <a:lnTo>
                    <a:pt x="9257" y="160846"/>
                  </a:lnTo>
                  <a:cubicBezTo>
                    <a:pt x="6802" y="160846"/>
                    <a:pt x="4447" y="159871"/>
                    <a:pt x="2711" y="158135"/>
                  </a:cubicBezTo>
                  <a:cubicBezTo>
                    <a:pt x="975" y="156399"/>
                    <a:pt x="0" y="154044"/>
                    <a:pt x="0" y="151589"/>
                  </a:cubicBezTo>
                  <a:lnTo>
                    <a:pt x="0" y="9257"/>
                  </a:lnTo>
                  <a:cubicBezTo>
                    <a:pt x="0" y="6802"/>
                    <a:pt x="975" y="4447"/>
                    <a:pt x="2711" y="2711"/>
                  </a:cubicBezTo>
                  <a:cubicBezTo>
                    <a:pt x="4447" y="975"/>
                    <a:pt x="6802" y="0"/>
                    <a:pt x="9257" y="0"/>
                  </a:cubicBezTo>
                  <a:close/>
                </a:path>
              </a:pathLst>
            </a:custGeom>
            <a:solidFill>
              <a:srgbClr val="F4D059"/>
            </a:solidFill>
            <a:ln w="47625" cap="sq">
              <a:solidFill>
                <a:srgbClr val="000000"/>
              </a:solidFill>
              <a:prstDash val="solid"/>
              <a:miter/>
            </a:ln>
          </p:spPr>
          <p:txBody>
            <a:bodyPr/>
            <a:lstStyle/>
            <a:p>
              <a:endParaRPr lang="en-GB"/>
            </a:p>
          </p:txBody>
        </p:sp>
        <p:sp>
          <p:nvSpPr>
            <p:cNvPr id="5" name="TextBox 5">
              <a:extLst>
                <a:ext uri="{FF2B5EF4-FFF2-40B4-BE49-F238E27FC236}">
                  <a16:creationId xmlns:a16="http://schemas.microsoft.com/office/drawing/2014/main" id="{52886F5C-C84D-9582-2A6E-2564893F76BF}"/>
                </a:ext>
              </a:extLst>
            </p:cNvPr>
            <p:cNvSpPr txBox="1"/>
            <p:nvPr/>
          </p:nvSpPr>
          <p:spPr>
            <a:xfrm>
              <a:off x="0" y="19050"/>
              <a:ext cx="634579" cy="141796"/>
            </a:xfrm>
            <a:prstGeom prst="rect">
              <a:avLst/>
            </a:prstGeom>
          </p:spPr>
          <p:txBody>
            <a:bodyPr lIns="0" tIns="0" rIns="0" bIns="0" rtlCol="0" anchor="ctr"/>
            <a:lstStyle/>
            <a:p>
              <a:pPr algn="ctr" defTabSz="609630">
                <a:lnSpc>
                  <a:spcPts val="2200"/>
                </a:lnSpc>
                <a:spcBef>
                  <a:spcPct val="0"/>
                </a:spcBef>
              </a:pPr>
              <a:r>
                <a:rPr lang="en-US" sz="2400" spc="124" dirty="0">
                  <a:solidFill>
                    <a:srgbClr val="000000"/>
                  </a:solidFill>
                  <a:latin typeface="Hagrid Text Heavy"/>
                </a:rPr>
                <a:t>DEBATE INSTRUCTIONS</a:t>
              </a:r>
            </a:p>
          </p:txBody>
        </p:sp>
      </p:grpSp>
      <p:sp>
        <p:nvSpPr>
          <p:cNvPr id="15" name="TextBox 5">
            <a:extLst>
              <a:ext uri="{FF2B5EF4-FFF2-40B4-BE49-F238E27FC236}">
                <a16:creationId xmlns:a16="http://schemas.microsoft.com/office/drawing/2014/main" id="{704D7B5C-AC03-955E-6E19-5A874CEFADA8}"/>
              </a:ext>
            </a:extLst>
          </p:cNvPr>
          <p:cNvSpPr txBox="1"/>
          <p:nvPr/>
        </p:nvSpPr>
        <p:spPr>
          <a:xfrm>
            <a:off x="370614" y="2620477"/>
            <a:ext cx="11450772" cy="4071397"/>
          </a:xfrm>
          <a:prstGeom prst="rect">
            <a:avLst/>
          </a:prstGeom>
          <a:noFill/>
        </p:spPr>
        <p:txBody>
          <a:bodyPr lIns="0" tIns="0" rIns="0" bIns="0" rtlCol="0" anchor="ctr"/>
          <a:lstStyle/>
          <a:p>
            <a:pPr lvl="0"/>
            <a:r>
              <a:rPr lang="en-GB" sz="2200" dirty="0">
                <a:latin typeface="Codec Pro"/>
              </a:rPr>
              <a:t>       7.  	A final vote can now take place in each debate group. Vote for your personal opinion (not what was on your character card). How many groups are “for” and how many are “against” the motion?	</a:t>
            </a:r>
          </a:p>
          <a:p>
            <a:pPr lvl="0"/>
            <a:r>
              <a:rPr lang="en-GB" sz="2200" dirty="0">
                <a:latin typeface="Codec Pro"/>
              </a:rPr>
              <a:t>	</a:t>
            </a:r>
            <a:r>
              <a:rPr lang="en-GB" sz="2400" dirty="0">
                <a:latin typeface="Codec Pro"/>
              </a:rPr>
              <a:t>Motion: </a:t>
            </a:r>
            <a:r>
              <a:rPr lang="en-GB" sz="2400" b="1" i="1" dirty="0">
                <a:latin typeface="Codec Pro"/>
              </a:rPr>
              <a:t>It is ethical to ask young people to provide personal data (</a:t>
            </a:r>
            <a:r>
              <a:rPr lang="en-GB" sz="2400" b="1" i="1" dirty="0" err="1">
                <a:latin typeface="Codec Pro"/>
              </a:rPr>
              <a:t>ie</a:t>
            </a:r>
            <a:r>
              <a:rPr lang="en-GB" sz="2400" b="1" i="1" dirty="0">
                <a:latin typeface="Codec Pro"/>
              </a:rPr>
              <a:t>. name or 			 Scottish Candidate Number) in health and wellbeing surveys at school.</a:t>
            </a:r>
            <a:endParaRPr lang="en-GB" sz="2200" dirty="0">
              <a:latin typeface="Codec Pro"/>
            </a:endParaRPr>
          </a:p>
          <a:p>
            <a:pPr lvl="1"/>
            <a:endParaRPr lang="en-GB" sz="2200" dirty="0">
              <a:latin typeface="Codec Pro"/>
            </a:endParaRPr>
          </a:p>
          <a:p>
            <a:pPr marL="914400" lvl="1" indent="-457200">
              <a:buAutoNum type="arabicPeriod" startAt="8"/>
            </a:pPr>
            <a:r>
              <a:rPr lang="en-GB" sz="2200" dirty="0">
                <a:latin typeface="Codec Pro"/>
              </a:rPr>
              <a:t>If there is time, use the next slide to vote on which factor was the most important when voting.</a:t>
            </a:r>
          </a:p>
          <a:p>
            <a:pPr marL="457200" lvl="0" indent="-457200">
              <a:buAutoNum type="arabicPeriod" startAt="8"/>
            </a:pPr>
            <a:endParaRPr lang="en-GB" sz="2200" dirty="0">
              <a:latin typeface="Codec Pro"/>
            </a:endParaRPr>
          </a:p>
          <a:p>
            <a:pPr marL="457200" lvl="0" indent="-457200">
              <a:buAutoNum type="arabicPeriod" startAt="8"/>
            </a:pPr>
            <a:endParaRPr lang="en-GB" sz="2200" dirty="0">
              <a:latin typeface="Codec Pro"/>
            </a:endParaRPr>
          </a:p>
        </p:txBody>
      </p:sp>
      <p:pic>
        <p:nvPicPr>
          <p:cNvPr id="8" name="Picture 7">
            <a:extLst>
              <a:ext uri="{FF2B5EF4-FFF2-40B4-BE49-F238E27FC236}">
                <a16:creationId xmlns:a16="http://schemas.microsoft.com/office/drawing/2014/main" id="{DD7F75DE-2344-B3F6-380F-DDD7EEDEBE29}"/>
              </a:ext>
            </a:extLst>
          </p:cNvPr>
          <p:cNvPicPr>
            <a:picLocks noChangeAspect="1"/>
          </p:cNvPicPr>
          <p:nvPr/>
        </p:nvPicPr>
        <p:blipFill>
          <a:blip r:embed="rId5"/>
          <a:stretch>
            <a:fillRect/>
          </a:stretch>
        </p:blipFill>
        <p:spPr>
          <a:xfrm>
            <a:off x="1299410" y="309601"/>
            <a:ext cx="1502687" cy="2069085"/>
          </a:xfrm>
          <a:prstGeom prst="rect">
            <a:avLst/>
          </a:prstGeom>
        </p:spPr>
      </p:pic>
      <p:pic>
        <p:nvPicPr>
          <p:cNvPr id="9" name="Picture 8">
            <a:extLst>
              <a:ext uri="{FF2B5EF4-FFF2-40B4-BE49-F238E27FC236}">
                <a16:creationId xmlns:a16="http://schemas.microsoft.com/office/drawing/2014/main" id="{375AE4CA-FC96-0833-3119-B6B3CEDEB284}"/>
              </a:ext>
            </a:extLst>
          </p:cNvPr>
          <p:cNvPicPr>
            <a:picLocks noChangeAspect="1"/>
          </p:cNvPicPr>
          <p:nvPr/>
        </p:nvPicPr>
        <p:blipFill>
          <a:blip r:embed="rId6"/>
          <a:stretch>
            <a:fillRect/>
          </a:stretch>
        </p:blipFill>
        <p:spPr>
          <a:xfrm>
            <a:off x="9093140" y="897493"/>
            <a:ext cx="1996390" cy="1481193"/>
          </a:xfrm>
          <a:prstGeom prst="rect">
            <a:avLst/>
          </a:prstGeom>
        </p:spPr>
      </p:pic>
    </p:spTree>
    <p:extLst>
      <p:ext uri="{BB962C8B-B14F-4D97-AF65-F5344CB8AC3E}">
        <p14:creationId xmlns:p14="http://schemas.microsoft.com/office/powerpoint/2010/main" val="4093303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a:extLst>
            <a:ext uri="{FF2B5EF4-FFF2-40B4-BE49-F238E27FC236}">
              <a16:creationId xmlns:a16="http://schemas.microsoft.com/office/drawing/2014/main" id="{E9CC33B0-0439-F6FB-61FB-8D386073739D}"/>
            </a:ext>
          </a:extLst>
        </p:cNvPr>
        <p:cNvGrpSpPr/>
        <p:nvPr/>
      </p:nvGrpSpPr>
      <p:grpSpPr>
        <a:xfrm>
          <a:off x="0" y="0"/>
          <a:ext cx="0" cy="0"/>
          <a:chOff x="0" y="0"/>
          <a:chExt cx="0" cy="0"/>
        </a:xfrm>
      </p:grpSpPr>
      <p:pic>
        <p:nvPicPr>
          <p:cNvPr id="16" name="Picture 15">
            <a:extLst>
              <a:ext uri="{FF2B5EF4-FFF2-40B4-BE49-F238E27FC236}">
                <a16:creationId xmlns:a16="http://schemas.microsoft.com/office/drawing/2014/main" id="{1F69116E-93BA-0DC7-1AA6-44DDB2178D83}"/>
              </a:ext>
            </a:extLst>
          </p:cNvPr>
          <p:cNvPicPr>
            <a:picLocks noChangeAspect="1"/>
          </p:cNvPicPr>
          <p:nvPr/>
        </p:nvPicPr>
        <p:blipFill>
          <a:blip r:embed="rId3"/>
          <a:stretch>
            <a:fillRect/>
          </a:stretch>
        </p:blipFill>
        <p:spPr>
          <a:xfrm>
            <a:off x="147855" y="105391"/>
            <a:ext cx="1470842" cy="2069086"/>
          </a:xfrm>
          <a:prstGeom prst="rect">
            <a:avLst/>
          </a:prstGeom>
        </p:spPr>
      </p:pic>
      <p:pic>
        <p:nvPicPr>
          <p:cNvPr id="11" name="Picture 10">
            <a:extLst>
              <a:ext uri="{FF2B5EF4-FFF2-40B4-BE49-F238E27FC236}">
                <a16:creationId xmlns:a16="http://schemas.microsoft.com/office/drawing/2014/main" id="{F2BC4A6C-9127-1489-1E7A-86B209B73BC4}"/>
              </a:ext>
            </a:extLst>
          </p:cNvPr>
          <p:cNvPicPr>
            <a:picLocks noChangeAspect="1"/>
          </p:cNvPicPr>
          <p:nvPr/>
        </p:nvPicPr>
        <p:blipFill>
          <a:blip r:embed="rId4"/>
          <a:stretch>
            <a:fillRect/>
          </a:stretch>
        </p:blipFill>
        <p:spPr>
          <a:xfrm>
            <a:off x="10178495" y="156896"/>
            <a:ext cx="1909230" cy="1481193"/>
          </a:xfrm>
          <a:prstGeom prst="rect">
            <a:avLst/>
          </a:prstGeom>
        </p:spPr>
      </p:pic>
      <p:grpSp>
        <p:nvGrpSpPr>
          <p:cNvPr id="3" name="Group 3">
            <a:extLst>
              <a:ext uri="{FF2B5EF4-FFF2-40B4-BE49-F238E27FC236}">
                <a16:creationId xmlns:a16="http://schemas.microsoft.com/office/drawing/2014/main" id="{AAD514BA-C86E-B4FF-4B49-F921F194B368}"/>
              </a:ext>
            </a:extLst>
          </p:cNvPr>
          <p:cNvGrpSpPr/>
          <p:nvPr/>
        </p:nvGrpSpPr>
        <p:grpSpPr>
          <a:xfrm>
            <a:off x="3648670" y="675719"/>
            <a:ext cx="4826000" cy="830115"/>
            <a:chOff x="0" y="0"/>
            <a:chExt cx="634579" cy="160846"/>
          </a:xfrm>
        </p:grpSpPr>
        <p:sp>
          <p:nvSpPr>
            <p:cNvPr id="4" name="Freeform 4">
              <a:extLst>
                <a:ext uri="{FF2B5EF4-FFF2-40B4-BE49-F238E27FC236}">
                  <a16:creationId xmlns:a16="http://schemas.microsoft.com/office/drawing/2014/main" id="{063E6D40-C6FA-B0E7-E7A2-367A0F99CC62}"/>
                </a:ext>
              </a:extLst>
            </p:cNvPr>
            <p:cNvSpPr/>
            <p:nvPr/>
          </p:nvSpPr>
          <p:spPr>
            <a:xfrm>
              <a:off x="0" y="0"/>
              <a:ext cx="634579" cy="160846"/>
            </a:xfrm>
            <a:custGeom>
              <a:avLst/>
              <a:gdLst/>
              <a:ahLst/>
              <a:cxnLst/>
              <a:rect l="l" t="t" r="r" b="b"/>
              <a:pathLst>
                <a:path w="634579" h="160846">
                  <a:moveTo>
                    <a:pt x="9257" y="0"/>
                  </a:moveTo>
                  <a:lnTo>
                    <a:pt x="625322" y="0"/>
                  </a:lnTo>
                  <a:cubicBezTo>
                    <a:pt x="627777" y="0"/>
                    <a:pt x="630131" y="975"/>
                    <a:pt x="631867" y="2711"/>
                  </a:cubicBezTo>
                  <a:cubicBezTo>
                    <a:pt x="633603" y="4447"/>
                    <a:pt x="634579" y="6802"/>
                    <a:pt x="634579" y="9257"/>
                  </a:cubicBezTo>
                  <a:lnTo>
                    <a:pt x="634579" y="151589"/>
                  </a:lnTo>
                  <a:cubicBezTo>
                    <a:pt x="634579" y="154044"/>
                    <a:pt x="633603" y="156399"/>
                    <a:pt x="631867" y="158135"/>
                  </a:cubicBezTo>
                  <a:cubicBezTo>
                    <a:pt x="630131" y="159871"/>
                    <a:pt x="627777" y="160846"/>
                    <a:pt x="625322" y="160846"/>
                  </a:cubicBezTo>
                  <a:lnTo>
                    <a:pt x="9257" y="160846"/>
                  </a:lnTo>
                  <a:cubicBezTo>
                    <a:pt x="6802" y="160846"/>
                    <a:pt x="4447" y="159871"/>
                    <a:pt x="2711" y="158135"/>
                  </a:cubicBezTo>
                  <a:cubicBezTo>
                    <a:pt x="975" y="156399"/>
                    <a:pt x="0" y="154044"/>
                    <a:pt x="0" y="151589"/>
                  </a:cubicBezTo>
                  <a:lnTo>
                    <a:pt x="0" y="9257"/>
                  </a:lnTo>
                  <a:cubicBezTo>
                    <a:pt x="0" y="6802"/>
                    <a:pt x="975" y="4447"/>
                    <a:pt x="2711" y="2711"/>
                  </a:cubicBezTo>
                  <a:cubicBezTo>
                    <a:pt x="4447" y="975"/>
                    <a:pt x="6802" y="0"/>
                    <a:pt x="9257" y="0"/>
                  </a:cubicBezTo>
                  <a:close/>
                </a:path>
              </a:pathLst>
            </a:custGeom>
            <a:solidFill>
              <a:srgbClr val="F4D059"/>
            </a:solidFill>
            <a:ln w="47625" cap="sq">
              <a:solidFill>
                <a:srgbClr val="000000"/>
              </a:solidFill>
              <a:prstDash val="solid"/>
              <a:miter/>
            </a:ln>
          </p:spPr>
          <p:txBody>
            <a:bodyPr/>
            <a:lstStyle/>
            <a:p>
              <a:endParaRPr lang="en-GB"/>
            </a:p>
          </p:txBody>
        </p:sp>
        <p:sp>
          <p:nvSpPr>
            <p:cNvPr id="5" name="TextBox 5">
              <a:extLst>
                <a:ext uri="{FF2B5EF4-FFF2-40B4-BE49-F238E27FC236}">
                  <a16:creationId xmlns:a16="http://schemas.microsoft.com/office/drawing/2014/main" id="{C87FD704-38D0-B90A-530C-5BB45A946EEB}"/>
                </a:ext>
              </a:extLst>
            </p:cNvPr>
            <p:cNvSpPr txBox="1"/>
            <p:nvPr/>
          </p:nvSpPr>
          <p:spPr>
            <a:xfrm>
              <a:off x="0" y="19050"/>
              <a:ext cx="634579" cy="141796"/>
            </a:xfrm>
            <a:prstGeom prst="rect">
              <a:avLst/>
            </a:prstGeom>
          </p:spPr>
          <p:txBody>
            <a:bodyPr lIns="0" tIns="0" rIns="0" bIns="0" rtlCol="0" anchor="ctr"/>
            <a:lstStyle/>
            <a:p>
              <a:pPr algn="ctr" defTabSz="609630">
                <a:lnSpc>
                  <a:spcPts val="2200"/>
                </a:lnSpc>
                <a:spcBef>
                  <a:spcPct val="0"/>
                </a:spcBef>
              </a:pPr>
              <a:r>
                <a:rPr lang="en-US" sz="2400" spc="124" dirty="0">
                  <a:solidFill>
                    <a:srgbClr val="000000"/>
                  </a:solidFill>
                  <a:latin typeface="Hagrid Text Heavy"/>
                </a:rPr>
                <a:t>Persuasive factors</a:t>
              </a:r>
            </a:p>
          </p:txBody>
        </p:sp>
      </p:grpSp>
      <p:pic>
        <p:nvPicPr>
          <p:cNvPr id="8" name="Picture 7">
            <a:extLst>
              <a:ext uri="{FF2B5EF4-FFF2-40B4-BE49-F238E27FC236}">
                <a16:creationId xmlns:a16="http://schemas.microsoft.com/office/drawing/2014/main" id="{A8491E80-B648-C50F-4EFF-90404C4B980B}"/>
              </a:ext>
            </a:extLst>
          </p:cNvPr>
          <p:cNvPicPr>
            <a:picLocks noChangeAspect="1"/>
          </p:cNvPicPr>
          <p:nvPr/>
        </p:nvPicPr>
        <p:blipFill>
          <a:blip r:embed="rId5"/>
          <a:stretch>
            <a:fillRect/>
          </a:stretch>
        </p:blipFill>
        <p:spPr>
          <a:xfrm>
            <a:off x="1322871" y="471291"/>
            <a:ext cx="1502687" cy="2069085"/>
          </a:xfrm>
          <a:prstGeom prst="rect">
            <a:avLst/>
          </a:prstGeom>
        </p:spPr>
      </p:pic>
      <p:sp>
        <p:nvSpPr>
          <p:cNvPr id="7" name="TextBox 6">
            <a:extLst>
              <a:ext uri="{FF2B5EF4-FFF2-40B4-BE49-F238E27FC236}">
                <a16:creationId xmlns:a16="http://schemas.microsoft.com/office/drawing/2014/main" id="{08C97C4F-153A-1E12-EB78-4DFC8A153544}"/>
              </a:ext>
            </a:extLst>
          </p:cNvPr>
          <p:cNvSpPr txBox="1"/>
          <p:nvPr/>
        </p:nvSpPr>
        <p:spPr>
          <a:xfrm>
            <a:off x="1044678" y="2905333"/>
            <a:ext cx="10102644" cy="3108543"/>
          </a:xfrm>
          <a:prstGeom prst="rect">
            <a:avLst/>
          </a:prstGeom>
          <a:noFill/>
        </p:spPr>
        <p:txBody>
          <a:bodyPr wrap="square" rtlCol="0">
            <a:spAutoFit/>
          </a:bodyPr>
          <a:lstStyle/>
          <a:p>
            <a:pPr marL="285750" indent="-285750">
              <a:buFont typeface="Wingdings" panose="05000000000000000000" pitchFamily="2" charset="2"/>
              <a:buChar char="q"/>
            </a:pPr>
            <a:r>
              <a:rPr lang="en-GB" sz="2800" dirty="0">
                <a:latin typeface="Aptos" panose="020B0004020202020204" pitchFamily="34" charset="0"/>
              </a:rPr>
              <a:t>Consent options (parent/carer choice/young person’s choice)</a:t>
            </a:r>
          </a:p>
          <a:p>
            <a:pPr marL="285750" indent="-285750">
              <a:buFont typeface="Wingdings" panose="05000000000000000000" pitchFamily="2" charset="2"/>
              <a:buChar char="q"/>
            </a:pPr>
            <a:r>
              <a:rPr lang="en-GB" sz="2800" dirty="0">
                <a:latin typeface="Aptos" panose="020B0004020202020204" pitchFamily="34" charset="0"/>
              </a:rPr>
              <a:t>Representation of young people in health research</a:t>
            </a:r>
          </a:p>
          <a:p>
            <a:pPr marL="285750" indent="-285750">
              <a:buFont typeface="Wingdings" panose="05000000000000000000" pitchFamily="2" charset="2"/>
              <a:buChar char="q"/>
            </a:pPr>
            <a:r>
              <a:rPr lang="en-GB" sz="2800" dirty="0">
                <a:latin typeface="Aptos" panose="020B0004020202020204" pitchFamily="34" charset="0"/>
              </a:rPr>
              <a:t>Research methods to manage de-identification</a:t>
            </a:r>
          </a:p>
          <a:p>
            <a:pPr marL="285750" indent="-285750">
              <a:buFont typeface="Wingdings" panose="05000000000000000000" pitchFamily="2" charset="2"/>
              <a:buChar char="q"/>
            </a:pPr>
            <a:r>
              <a:rPr lang="en-GB" sz="2800" dirty="0">
                <a:latin typeface="Aptos" panose="020B0004020202020204" pitchFamily="34" charset="0"/>
              </a:rPr>
              <a:t>Possibility to identify health priorities and make improvements </a:t>
            </a:r>
          </a:p>
          <a:p>
            <a:pPr marL="285750" indent="-285750">
              <a:buFont typeface="Wingdings" panose="05000000000000000000" pitchFamily="2" charset="2"/>
              <a:buChar char="q"/>
            </a:pPr>
            <a:r>
              <a:rPr lang="en-GB" sz="2800" dirty="0">
                <a:latin typeface="Aptos" panose="020B0004020202020204" pitchFamily="34" charset="0"/>
              </a:rPr>
              <a:t>Data protection and storage are safe and secure</a:t>
            </a:r>
          </a:p>
          <a:p>
            <a:pPr marL="285750" indent="-285750">
              <a:buFont typeface="Wingdings" panose="05000000000000000000" pitchFamily="2" charset="2"/>
              <a:buChar char="q"/>
            </a:pPr>
            <a:r>
              <a:rPr lang="en-GB" sz="2800" dirty="0">
                <a:latin typeface="Aptos" panose="020B0004020202020204" pitchFamily="34" charset="0"/>
              </a:rPr>
              <a:t>Research Data linkage methods are safe and secure</a:t>
            </a:r>
          </a:p>
          <a:p>
            <a:pPr marL="285750" indent="-285750">
              <a:buFont typeface="Wingdings" panose="05000000000000000000" pitchFamily="2" charset="2"/>
              <a:buChar char="q"/>
            </a:pPr>
            <a:r>
              <a:rPr lang="en-GB" sz="2800" dirty="0">
                <a:latin typeface="Aptos" panose="020B0004020202020204" pitchFamily="34" charset="0"/>
              </a:rPr>
              <a:t>Pupil Voice &amp; Children’s rights</a:t>
            </a:r>
          </a:p>
        </p:txBody>
      </p:sp>
      <p:pic>
        <p:nvPicPr>
          <p:cNvPr id="10" name="Picture 9">
            <a:extLst>
              <a:ext uri="{FF2B5EF4-FFF2-40B4-BE49-F238E27FC236}">
                <a16:creationId xmlns:a16="http://schemas.microsoft.com/office/drawing/2014/main" id="{08108617-A77E-C238-6306-D0D8F2C85BB4}"/>
              </a:ext>
            </a:extLst>
          </p:cNvPr>
          <p:cNvPicPr>
            <a:picLocks noChangeAspect="1"/>
          </p:cNvPicPr>
          <p:nvPr/>
        </p:nvPicPr>
        <p:blipFill>
          <a:blip r:embed="rId6"/>
          <a:stretch>
            <a:fillRect/>
          </a:stretch>
        </p:blipFill>
        <p:spPr>
          <a:xfrm>
            <a:off x="9136720" y="897493"/>
            <a:ext cx="1996390" cy="1481193"/>
          </a:xfrm>
          <a:prstGeom prst="rect">
            <a:avLst/>
          </a:prstGeom>
        </p:spPr>
      </p:pic>
      <p:sp>
        <p:nvSpPr>
          <p:cNvPr id="2" name="TextBox 1">
            <a:extLst>
              <a:ext uri="{FF2B5EF4-FFF2-40B4-BE49-F238E27FC236}">
                <a16:creationId xmlns:a16="http://schemas.microsoft.com/office/drawing/2014/main" id="{25315F3D-9326-A716-EED7-71DE25632C19}"/>
              </a:ext>
            </a:extLst>
          </p:cNvPr>
          <p:cNvSpPr txBox="1"/>
          <p:nvPr/>
        </p:nvSpPr>
        <p:spPr>
          <a:xfrm>
            <a:off x="3086721" y="2078240"/>
            <a:ext cx="5788836" cy="461665"/>
          </a:xfrm>
          <a:prstGeom prst="rect">
            <a:avLst/>
          </a:prstGeom>
          <a:noFill/>
        </p:spPr>
        <p:txBody>
          <a:bodyPr wrap="square" rtlCol="0">
            <a:spAutoFit/>
          </a:bodyPr>
          <a:lstStyle/>
          <a:p>
            <a:r>
              <a:rPr lang="en-GB" sz="2400" dirty="0">
                <a:latin typeface="Codec Pro"/>
              </a:rPr>
              <a:t>Which factor do you think is most important?</a:t>
            </a:r>
          </a:p>
        </p:txBody>
      </p:sp>
    </p:spTree>
    <p:extLst>
      <p:ext uri="{BB962C8B-B14F-4D97-AF65-F5344CB8AC3E}">
        <p14:creationId xmlns:p14="http://schemas.microsoft.com/office/powerpoint/2010/main" val="21949753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p:cNvGrpSpPr/>
        <p:nvPr/>
      </p:nvGrpSpPr>
      <p:grpSpPr>
        <a:xfrm>
          <a:off x="0" y="0"/>
          <a:ext cx="0" cy="0"/>
          <a:chOff x="0" y="0"/>
          <a:chExt cx="0" cy="0"/>
        </a:xfrm>
      </p:grpSpPr>
      <p:grpSp>
        <p:nvGrpSpPr>
          <p:cNvPr id="2" name="Group 2"/>
          <p:cNvGrpSpPr/>
          <p:nvPr/>
        </p:nvGrpSpPr>
        <p:grpSpPr>
          <a:xfrm>
            <a:off x="974248" y="2514600"/>
            <a:ext cx="10243503" cy="3254025"/>
            <a:chOff x="0" y="0"/>
            <a:chExt cx="2331651" cy="740689"/>
          </a:xfrm>
        </p:grpSpPr>
        <p:sp>
          <p:nvSpPr>
            <p:cNvPr id="3" name="Freeform 3"/>
            <p:cNvSpPr/>
            <p:nvPr/>
          </p:nvSpPr>
          <p:spPr>
            <a:xfrm>
              <a:off x="0" y="0"/>
              <a:ext cx="2331651" cy="740689"/>
            </a:xfrm>
            <a:custGeom>
              <a:avLst/>
              <a:gdLst/>
              <a:ahLst/>
              <a:cxnLst/>
              <a:rect l="l" t="t" r="r" b="b"/>
              <a:pathLst>
                <a:path w="2331651" h="740689">
                  <a:moveTo>
                    <a:pt x="2519" y="0"/>
                  </a:moveTo>
                  <a:lnTo>
                    <a:pt x="2329132" y="0"/>
                  </a:lnTo>
                  <a:cubicBezTo>
                    <a:pt x="2329800" y="0"/>
                    <a:pt x="2330441" y="265"/>
                    <a:pt x="2330913" y="738"/>
                  </a:cubicBezTo>
                  <a:cubicBezTo>
                    <a:pt x="2331385" y="1210"/>
                    <a:pt x="2331651" y="1851"/>
                    <a:pt x="2331651" y="2519"/>
                  </a:cubicBezTo>
                  <a:lnTo>
                    <a:pt x="2331651" y="738170"/>
                  </a:lnTo>
                  <a:cubicBezTo>
                    <a:pt x="2331651" y="739561"/>
                    <a:pt x="2330523" y="740689"/>
                    <a:pt x="2329132" y="740689"/>
                  </a:cubicBezTo>
                  <a:lnTo>
                    <a:pt x="2519" y="740689"/>
                  </a:lnTo>
                  <a:cubicBezTo>
                    <a:pt x="1128" y="740689"/>
                    <a:pt x="0" y="739561"/>
                    <a:pt x="0" y="738170"/>
                  </a:cubicBezTo>
                  <a:lnTo>
                    <a:pt x="0" y="2519"/>
                  </a:lnTo>
                  <a:cubicBezTo>
                    <a:pt x="0" y="1128"/>
                    <a:pt x="1128" y="0"/>
                    <a:pt x="2519" y="0"/>
                  </a:cubicBezTo>
                  <a:close/>
                </a:path>
              </a:pathLst>
            </a:custGeom>
            <a:solidFill>
              <a:srgbClr val="E8F8FD"/>
            </a:solidFill>
            <a:ln w="47625" cap="sq">
              <a:solidFill>
                <a:srgbClr val="000000"/>
              </a:solidFill>
              <a:prstDash val="solid"/>
              <a:miter/>
            </a:ln>
          </p:spPr>
          <p:txBody>
            <a:bodyPr/>
            <a:lstStyle/>
            <a:p>
              <a:endParaRPr lang="en-GB"/>
            </a:p>
          </p:txBody>
        </p:sp>
        <p:sp>
          <p:nvSpPr>
            <p:cNvPr id="4" name="TextBox 4"/>
            <p:cNvSpPr txBox="1"/>
            <p:nvPr/>
          </p:nvSpPr>
          <p:spPr>
            <a:xfrm>
              <a:off x="0" y="-76200"/>
              <a:ext cx="2331651" cy="816889"/>
            </a:xfrm>
            <a:prstGeom prst="rect">
              <a:avLst/>
            </a:prstGeom>
          </p:spPr>
          <p:txBody>
            <a:bodyPr lIns="0" tIns="0" rIns="0" bIns="0" rtlCol="0" anchor="ctr"/>
            <a:lstStyle/>
            <a:p>
              <a:pPr defTabSz="609630">
                <a:lnSpc>
                  <a:spcPts val="1866"/>
                </a:lnSpc>
                <a:spcBef>
                  <a:spcPct val="0"/>
                </a:spcBef>
              </a:pPr>
              <a:endParaRPr sz="1200">
                <a:solidFill>
                  <a:prstClr val="black"/>
                </a:solidFill>
                <a:latin typeface="Calibri"/>
              </a:endParaRPr>
            </a:p>
          </p:txBody>
        </p:sp>
      </p:grpSp>
      <p:grpSp>
        <p:nvGrpSpPr>
          <p:cNvPr id="5" name="Group 5"/>
          <p:cNvGrpSpPr/>
          <p:nvPr/>
        </p:nvGrpSpPr>
        <p:grpSpPr>
          <a:xfrm>
            <a:off x="1837406" y="736600"/>
            <a:ext cx="8517189" cy="1404738"/>
            <a:chOff x="0" y="0"/>
            <a:chExt cx="1938703" cy="319750"/>
          </a:xfrm>
        </p:grpSpPr>
        <p:sp>
          <p:nvSpPr>
            <p:cNvPr id="6" name="Freeform 6"/>
            <p:cNvSpPr/>
            <p:nvPr/>
          </p:nvSpPr>
          <p:spPr>
            <a:xfrm>
              <a:off x="0" y="0"/>
              <a:ext cx="1938703" cy="319750"/>
            </a:xfrm>
            <a:custGeom>
              <a:avLst/>
              <a:gdLst/>
              <a:ahLst/>
              <a:cxnLst/>
              <a:rect l="l" t="t" r="r" b="b"/>
              <a:pathLst>
                <a:path w="1938703" h="319750">
                  <a:moveTo>
                    <a:pt x="3030" y="0"/>
                  </a:moveTo>
                  <a:lnTo>
                    <a:pt x="1935673" y="0"/>
                  </a:lnTo>
                  <a:cubicBezTo>
                    <a:pt x="1937347" y="0"/>
                    <a:pt x="1938703" y="1357"/>
                    <a:pt x="1938703" y="3030"/>
                  </a:cubicBezTo>
                  <a:lnTo>
                    <a:pt x="1938703" y="316720"/>
                  </a:lnTo>
                  <a:cubicBezTo>
                    <a:pt x="1938703" y="318393"/>
                    <a:pt x="1937347" y="319750"/>
                    <a:pt x="1935673" y="319750"/>
                  </a:cubicBezTo>
                  <a:lnTo>
                    <a:pt x="3030" y="319750"/>
                  </a:lnTo>
                  <a:cubicBezTo>
                    <a:pt x="2226" y="319750"/>
                    <a:pt x="1456" y="319431"/>
                    <a:pt x="887" y="318862"/>
                  </a:cubicBezTo>
                  <a:cubicBezTo>
                    <a:pt x="319" y="318294"/>
                    <a:pt x="0" y="317523"/>
                    <a:pt x="0" y="316720"/>
                  </a:cubicBezTo>
                  <a:lnTo>
                    <a:pt x="0" y="3030"/>
                  </a:lnTo>
                  <a:cubicBezTo>
                    <a:pt x="0" y="1357"/>
                    <a:pt x="1357" y="0"/>
                    <a:pt x="3030" y="0"/>
                  </a:cubicBezTo>
                  <a:close/>
                </a:path>
              </a:pathLst>
            </a:custGeom>
            <a:solidFill>
              <a:srgbClr val="F4D059"/>
            </a:solidFill>
            <a:ln w="47625" cap="sq">
              <a:solidFill>
                <a:srgbClr val="000000"/>
              </a:solidFill>
              <a:prstDash val="solid"/>
              <a:miter/>
            </a:ln>
          </p:spPr>
          <p:txBody>
            <a:bodyPr/>
            <a:lstStyle/>
            <a:p>
              <a:endParaRPr lang="en-GB"/>
            </a:p>
          </p:txBody>
        </p:sp>
        <p:sp>
          <p:nvSpPr>
            <p:cNvPr id="7" name="TextBox 7"/>
            <p:cNvSpPr txBox="1"/>
            <p:nvPr/>
          </p:nvSpPr>
          <p:spPr>
            <a:xfrm>
              <a:off x="0" y="-76200"/>
              <a:ext cx="1938703" cy="395950"/>
            </a:xfrm>
            <a:prstGeom prst="rect">
              <a:avLst/>
            </a:prstGeom>
          </p:spPr>
          <p:txBody>
            <a:bodyPr lIns="0" tIns="0" rIns="0" bIns="0" rtlCol="0" anchor="ctr"/>
            <a:lstStyle/>
            <a:p>
              <a:pPr defTabSz="609630">
                <a:lnSpc>
                  <a:spcPts val="1866"/>
                </a:lnSpc>
                <a:spcBef>
                  <a:spcPct val="0"/>
                </a:spcBef>
              </a:pPr>
              <a:endParaRPr sz="1200">
                <a:solidFill>
                  <a:prstClr val="black"/>
                </a:solidFill>
                <a:latin typeface="Calibri"/>
              </a:endParaRPr>
            </a:p>
          </p:txBody>
        </p:sp>
      </p:grpSp>
      <p:sp>
        <p:nvSpPr>
          <p:cNvPr id="8" name="TextBox 8"/>
          <p:cNvSpPr txBox="1"/>
          <p:nvPr/>
        </p:nvSpPr>
        <p:spPr>
          <a:xfrm>
            <a:off x="1300345" y="2896178"/>
            <a:ext cx="9591310" cy="434221"/>
          </a:xfrm>
          <a:prstGeom prst="rect">
            <a:avLst/>
          </a:prstGeom>
        </p:spPr>
        <p:txBody>
          <a:bodyPr lIns="0" tIns="0" rIns="0" bIns="0" rtlCol="0" anchor="t">
            <a:spAutoFit/>
          </a:bodyPr>
          <a:lstStyle/>
          <a:p>
            <a:pPr algn="ctr" defTabSz="609630">
              <a:lnSpc>
                <a:spcPts val="3600"/>
              </a:lnSpc>
            </a:pPr>
            <a:r>
              <a:rPr lang="en-GB" sz="2600" dirty="0"/>
              <a:t>I understand what data ethics is</a:t>
            </a:r>
            <a:endParaRPr lang="en-US" sz="2600" dirty="0">
              <a:solidFill>
                <a:srgbClr val="000000"/>
              </a:solidFill>
              <a:latin typeface="Codec Pro"/>
            </a:endParaRPr>
          </a:p>
        </p:txBody>
      </p:sp>
      <p:sp>
        <p:nvSpPr>
          <p:cNvPr id="9" name="TextBox 9"/>
          <p:cNvSpPr txBox="1"/>
          <p:nvPr/>
        </p:nvSpPr>
        <p:spPr>
          <a:xfrm>
            <a:off x="1483432" y="3700862"/>
            <a:ext cx="8871163" cy="902683"/>
          </a:xfrm>
          <a:prstGeom prst="rect">
            <a:avLst/>
          </a:prstGeom>
        </p:spPr>
        <p:txBody>
          <a:bodyPr wrap="square" lIns="0" tIns="0" rIns="0" bIns="0" rtlCol="0" anchor="t">
            <a:spAutoFit/>
          </a:bodyPr>
          <a:lstStyle/>
          <a:p>
            <a:pPr algn="ctr" defTabSz="609630">
              <a:lnSpc>
                <a:spcPts val="3600"/>
              </a:lnSpc>
            </a:pPr>
            <a:r>
              <a:rPr lang="en-GB" sz="2600" dirty="0"/>
              <a:t>I understand why it important for strict data ethics procedures to be used in health research</a:t>
            </a:r>
            <a:endParaRPr lang="en-US" sz="2600" dirty="0">
              <a:solidFill>
                <a:srgbClr val="000000"/>
              </a:solidFill>
              <a:latin typeface="Codec Pro"/>
            </a:endParaRPr>
          </a:p>
        </p:txBody>
      </p:sp>
      <p:sp>
        <p:nvSpPr>
          <p:cNvPr id="10" name="TextBox 10"/>
          <p:cNvSpPr txBox="1"/>
          <p:nvPr/>
        </p:nvSpPr>
        <p:spPr>
          <a:xfrm>
            <a:off x="1483432" y="4780765"/>
            <a:ext cx="8871163" cy="902683"/>
          </a:xfrm>
          <a:prstGeom prst="rect">
            <a:avLst/>
          </a:prstGeom>
        </p:spPr>
        <p:txBody>
          <a:bodyPr wrap="square" lIns="0" tIns="0" rIns="0" bIns="0" rtlCol="0" anchor="t">
            <a:spAutoFit/>
          </a:bodyPr>
          <a:lstStyle/>
          <a:p>
            <a:pPr algn="ctr" defTabSz="609630">
              <a:lnSpc>
                <a:spcPts val="3600"/>
              </a:lnSpc>
            </a:pPr>
            <a:r>
              <a:rPr lang="en-GB" sz="2600" dirty="0"/>
              <a:t>I understand how data ethics helps researchers to make sure that health data is properly protected</a:t>
            </a:r>
            <a:endParaRPr lang="en-US" sz="2600" dirty="0">
              <a:solidFill>
                <a:srgbClr val="000000"/>
              </a:solidFill>
              <a:latin typeface="Codec Pro"/>
            </a:endParaRPr>
          </a:p>
        </p:txBody>
      </p:sp>
      <p:sp>
        <p:nvSpPr>
          <p:cNvPr id="11" name="TextBox 11"/>
          <p:cNvSpPr txBox="1"/>
          <p:nvPr/>
        </p:nvSpPr>
        <p:spPr>
          <a:xfrm>
            <a:off x="2395482" y="1135498"/>
            <a:ext cx="7401037" cy="589905"/>
          </a:xfrm>
          <a:prstGeom prst="rect">
            <a:avLst/>
          </a:prstGeom>
        </p:spPr>
        <p:txBody>
          <a:bodyPr lIns="0" tIns="0" rIns="0" bIns="0" rtlCol="0" anchor="t">
            <a:spAutoFit/>
          </a:bodyPr>
          <a:lstStyle/>
          <a:p>
            <a:pPr algn="ctr" defTabSz="609630">
              <a:lnSpc>
                <a:spcPts val="4620"/>
              </a:lnSpc>
              <a:spcBef>
                <a:spcPct val="0"/>
              </a:spcBef>
            </a:pPr>
            <a:r>
              <a:rPr lang="en-US" sz="4200" dirty="0">
                <a:solidFill>
                  <a:srgbClr val="000000"/>
                </a:solidFill>
                <a:latin typeface="Hagrid Text Heavy"/>
              </a:rPr>
              <a:t>Learning Outcomes</a:t>
            </a:r>
          </a:p>
        </p:txBody>
      </p:sp>
      <p:sp>
        <p:nvSpPr>
          <p:cNvPr id="12" name="AutoShape 12"/>
          <p:cNvSpPr/>
          <p:nvPr/>
        </p:nvSpPr>
        <p:spPr>
          <a:xfrm>
            <a:off x="974249" y="3643755"/>
            <a:ext cx="10243503" cy="7855"/>
          </a:xfrm>
          <a:prstGeom prst="line">
            <a:avLst/>
          </a:prstGeom>
          <a:ln w="47625" cap="flat">
            <a:solidFill>
              <a:srgbClr val="000000"/>
            </a:solidFill>
            <a:prstDash val="solid"/>
            <a:headEnd type="none" w="sm" len="sm"/>
            <a:tailEnd type="none" w="sm" len="sm"/>
          </a:ln>
        </p:spPr>
        <p:txBody>
          <a:bodyPr/>
          <a:lstStyle/>
          <a:p>
            <a:endParaRPr lang="en-GB"/>
          </a:p>
        </p:txBody>
      </p:sp>
      <p:sp>
        <p:nvSpPr>
          <p:cNvPr id="13" name="AutoShape 13"/>
          <p:cNvSpPr/>
          <p:nvPr/>
        </p:nvSpPr>
        <p:spPr>
          <a:xfrm>
            <a:off x="974249" y="4652798"/>
            <a:ext cx="10243503" cy="7855"/>
          </a:xfrm>
          <a:prstGeom prst="line">
            <a:avLst/>
          </a:prstGeom>
          <a:ln w="47625" cap="flat">
            <a:solidFill>
              <a:srgbClr val="000000"/>
            </a:solidFill>
            <a:prstDash val="solid"/>
            <a:headEnd type="none" w="sm" len="sm"/>
            <a:tailEnd type="none" w="sm" len="sm"/>
          </a:ln>
        </p:spPr>
        <p:txBody>
          <a:bodyPr/>
          <a:lstStyle/>
          <a:p>
            <a:endParaRPr lang="en-GB"/>
          </a:p>
        </p:txBody>
      </p:sp>
    </p:spTree>
    <p:extLst>
      <p:ext uri="{BB962C8B-B14F-4D97-AF65-F5344CB8AC3E}">
        <p14:creationId xmlns:p14="http://schemas.microsoft.com/office/powerpoint/2010/main" val="3985649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p:cNvGrpSpPr/>
        <p:nvPr/>
      </p:nvGrpSpPr>
      <p:grpSpPr>
        <a:xfrm>
          <a:off x="0" y="0"/>
          <a:ext cx="0" cy="0"/>
          <a:chOff x="0" y="0"/>
          <a:chExt cx="0" cy="0"/>
        </a:xfrm>
      </p:grpSpPr>
      <p:grpSp>
        <p:nvGrpSpPr>
          <p:cNvPr id="2" name="Group 2"/>
          <p:cNvGrpSpPr/>
          <p:nvPr/>
        </p:nvGrpSpPr>
        <p:grpSpPr>
          <a:xfrm>
            <a:off x="974248" y="2514600"/>
            <a:ext cx="10243503" cy="3254025"/>
            <a:chOff x="0" y="0"/>
            <a:chExt cx="2331651" cy="740689"/>
          </a:xfrm>
        </p:grpSpPr>
        <p:sp>
          <p:nvSpPr>
            <p:cNvPr id="3" name="Freeform 3"/>
            <p:cNvSpPr/>
            <p:nvPr/>
          </p:nvSpPr>
          <p:spPr>
            <a:xfrm>
              <a:off x="0" y="0"/>
              <a:ext cx="2331651" cy="740689"/>
            </a:xfrm>
            <a:custGeom>
              <a:avLst/>
              <a:gdLst/>
              <a:ahLst/>
              <a:cxnLst/>
              <a:rect l="l" t="t" r="r" b="b"/>
              <a:pathLst>
                <a:path w="2331651" h="740689">
                  <a:moveTo>
                    <a:pt x="2519" y="0"/>
                  </a:moveTo>
                  <a:lnTo>
                    <a:pt x="2329132" y="0"/>
                  </a:lnTo>
                  <a:cubicBezTo>
                    <a:pt x="2329800" y="0"/>
                    <a:pt x="2330441" y="265"/>
                    <a:pt x="2330913" y="738"/>
                  </a:cubicBezTo>
                  <a:cubicBezTo>
                    <a:pt x="2331385" y="1210"/>
                    <a:pt x="2331651" y="1851"/>
                    <a:pt x="2331651" y="2519"/>
                  </a:cubicBezTo>
                  <a:lnTo>
                    <a:pt x="2331651" y="738170"/>
                  </a:lnTo>
                  <a:cubicBezTo>
                    <a:pt x="2331651" y="739561"/>
                    <a:pt x="2330523" y="740689"/>
                    <a:pt x="2329132" y="740689"/>
                  </a:cubicBezTo>
                  <a:lnTo>
                    <a:pt x="2519" y="740689"/>
                  </a:lnTo>
                  <a:cubicBezTo>
                    <a:pt x="1128" y="740689"/>
                    <a:pt x="0" y="739561"/>
                    <a:pt x="0" y="738170"/>
                  </a:cubicBezTo>
                  <a:lnTo>
                    <a:pt x="0" y="2519"/>
                  </a:lnTo>
                  <a:cubicBezTo>
                    <a:pt x="0" y="1128"/>
                    <a:pt x="1128" y="0"/>
                    <a:pt x="2519" y="0"/>
                  </a:cubicBezTo>
                  <a:close/>
                </a:path>
              </a:pathLst>
            </a:custGeom>
            <a:solidFill>
              <a:srgbClr val="E8F8FD"/>
            </a:solidFill>
            <a:ln w="47625" cap="sq">
              <a:solidFill>
                <a:srgbClr val="000000"/>
              </a:solidFill>
              <a:prstDash val="solid"/>
              <a:miter/>
            </a:ln>
          </p:spPr>
          <p:txBody>
            <a:bodyPr/>
            <a:lstStyle/>
            <a:p>
              <a:endParaRPr lang="en-GB"/>
            </a:p>
          </p:txBody>
        </p:sp>
        <p:sp>
          <p:nvSpPr>
            <p:cNvPr id="4" name="TextBox 4"/>
            <p:cNvSpPr txBox="1"/>
            <p:nvPr/>
          </p:nvSpPr>
          <p:spPr>
            <a:xfrm>
              <a:off x="0" y="-76200"/>
              <a:ext cx="2331651" cy="816889"/>
            </a:xfrm>
            <a:prstGeom prst="rect">
              <a:avLst/>
            </a:prstGeom>
          </p:spPr>
          <p:txBody>
            <a:bodyPr lIns="0" tIns="0" rIns="0" bIns="0" rtlCol="0" anchor="ctr"/>
            <a:lstStyle/>
            <a:p>
              <a:pPr defTabSz="609630">
                <a:lnSpc>
                  <a:spcPts val="1866"/>
                </a:lnSpc>
                <a:spcBef>
                  <a:spcPct val="0"/>
                </a:spcBef>
              </a:pPr>
              <a:endParaRPr sz="1200">
                <a:solidFill>
                  <a:prstClr val="black"/>
                </a:solidFill>
                <a:latin typeface="Calibri"/>
              </a:endParaRPr>
            </a:p>
          </p:txBody>
        </p:sp>
      </p:grpSp>
      <p:grpSp>
        <p:nvGrpSpPr>
          <p:cNvPr id="5" name="Group 5"/>
          <p:cNvGrpSpPr/>
          <p:nvPr/>
        </p:nvGrpSpPr>
        <p:grpSpPr>
          <a:xfrm>
            <a:off x="1837406" y="736600"/>
            <a:ext cx="8517189" cy="1404738"/>
            <a:chOff x="0" y="0"/>
            <a:chExt cx="1938703" cy="319750"/>
          </a:xfrm>
        </p:grpSpPr>
        <p:sp>
          <p:nvSpPr>
            <p:cNvPr id="6" name="Freeform 6"/>
            <p:cNvSpPr/>
            <p:nvPr/>
          </p:nvSpPr>
          <p:spPr>
            <a:xfrm>
              <a:off x="0" y="0"/>
              <a:ext cx="1938703" cy="319750"/>
            </a:xfrm>
            <a:custGeom>
              <a:avLst/>
              <a:gdLst/>
              <a:ahLst/>
              <a:cxnLst/>
              <a:rect l="l" t="t" r="r" b="b"/>
              <a:pathLst>
                <a:path w="1938703" h="319750">
                  <a:moveTo>
                    <a:pt x="3030" y="0"/>
                  </a:moveTo>
                  <a:lnTo>
                    <a:pt x="1935673" y="0"/>
                  </a:lnTo>
                  <a:cubicBezTo>
                    <a:pt x="1937347" y="0"/>
                    <a:pt x="1938703" y="1357"/>
                    <a:pt x="1938703" y="3030"/>
                  </a:cubicBezTo>
                  <a:lnTo>
                    <a:pt x="1938703" y="316720"/>
                  </a:lnTo>
                  <a:cubicBezTo>
                    <a:pt x="1938703" y="318393"/>
                    <a:pt x="1937347" y="319750"/>
                    <a:pt x="1935673" y="319750"/>
                  </a:cubicBezTo>
                  <a:lnTo>
                    <a:pt x="3030" y="319750"/>
                  </a:lnTo>
                  <a:cubicBezTo>
                    <a:pt x="2226" y="319750"/>
                    <a:pt x="1456" y="319431"/>
                    <a:pt x="887" y="318862"/>
                  </a:cubicBezTo>
                  <a:cubicBezTo>
                    <a:pt x="319" y="318294"/>
                    <a:pt x="0" y="317523"/>
                    <a:pt x="0" y="316720"/>
                  </a:cubicBezTo>
                  <a:lnTo>
                    <a:pt x="0" y="3030"/>
                  </a:lnTo>
                  <a:cubicBezTo>
                    <a:pt x="0" y="1357"/>
                    <a:pt x="1357" y="0"/>
                    <a:pt x="3030" y="0"/>
                  </a:cubicBezTo>
                  <a:close/>
                </a:path>
              </a:pathLst>
            </a:custGeom>
            <a:solidFill>
              <a:srgbClr val="F4D059"/>
            </a:solidFill>
            <a:ln w="47625" cap="sq">
              <a:solidFill>
                <a:srgbClr val="000000"/>
              </a:solidFill>
              <a:prstDash val="solid"/>
              <a:miter/>
            </a:ln>
          </p:spPr>
          <p:txBody>
            <a:bodyPr/>
            <a:lstStyle/>
            <a:p>
              <a:endParaRPr lang="en-GB"/>
            </a:p>
          </p:txBody>
        </p:sp>
        <p:sp>
          <p:nvSpPr>
            <p:cNvPr id="7" name="TextBox 7"/>
            <p:cNvSpPr txBox="1"/>
            <p:nvPr/>
          </p:nvSpPr>
          <p:spPr>
            <a:xfrm>
              <a:off x="0" y="-76200"/>
              <a:ext cx="1938703" cy="395950"/>
            </a:xfrm>
            <a:prstGeom prst="rect">
              <a:avLst/>
            </a:prstGeom>
          </p:spPr>
          <p:txBody>
            <a:bodyPr lIns="0" tIns="0" rIns="0" bIns="0" rtlCol="0" anchor="ctr"/>
            <a:lstStyle/>
            <a:p>
              <a:pPr defTabSz="609630">
                <a:lnSpc>
                  <a:spcPts val="1866"/>
                </a:lnSpc>
                <a:spcBef>
                  <a:spcPct val="0"/>
                </a:spcBef>
              </a:pPr>
              <a:endParaRPr sz="1200">
                <a:solidFill>
                  <a:prstClr val="black"/>
                </a:solidFill>
                <a:latin typeface="Calibri"/>
              </a:endParaRPr>
            </a:p>
          </p:txBody>
        </p:sp>
      </p:grpSp>
      <p:sp>
        <p:nvSpPr>
          <p:cNvPr id="8" name="TextBox 8"/>
          <p:cNvSpPr txBox="1"/>
          <p:nvPr/>
        </p:nvSpPr>
        <p:spPr>
          <a:xfrm>
            <a:off x="1300345" y="2896178"/>
            <a:ext cx="9591310" cy="461665"/>
          </a:xfrm>
          <a:prstGeom prst="rect">
            <a:avLst/>
          </a:prstGeom>
        </p:spPr>
        <p:txBody>
          <a:bodyPr lIns="0" tIns="0" rIns="0" bIns="0" rtlCol="0" anchor="t">
            <a:spAutoFit/>
          </a:bodyPr>
          <a:lstStyle/>
          <a:p>
            <a:pPr algn="ctr" defTabSz="609630">
              <a:lnSpc>
                <a:spcPts val="3600"/>
              </a:lnSpc>
            </a:pPr>
            <a:r>
              <a:rPr lang="en-GB" sz="3200" dirty="0"/>
              <a:t>I understand what data ethics is</a:t>
            </a:r>
            <a:endParaRPr lang="en-US" sz="3000" dirty="0">
              <a:solidFill>
                <a:srgbClr val="000000"/>
              </a:solidFill>
              <a:latin typeface="Codec Pro"/>
            </a:endParaRPr>
          </a:p>
        </p:txBody>
      </p:sp>
      <p:sp>
        <p:nvSpPr>
          <p:cNvPr id="9" name="TextBox 9"/>
          <p:cNvSpPr txBox="1"/>
          <p:nvPr/>
        </p:nvSpPr>
        <p:spPr>
          <a:xfrm>
            <a:off x="1483432" y="3700862"/>
            <a:ext cx="8871163" cy="902683"/>
          </a:xfrm>
          <a:prstGeom prst="rect">
            <a:avLst/>
          </a:prstGeom>
        </p:spPr>
        <p:txBody>
          <a:bodyPr wrap="square" lIns="0" tIns="0" rIns="0" bIns="0" rtlCol="0" anchor="t">
            <a:spAutoFit/>
          </a:bodyPr>
          <a:lstStyle/>
          <a:p>
            <a:pPr algn="ctr" defTabSz="609630">
              <a:lnSpc>
                <a:spcPts val="3600"/>
              </a:lnSpc>
            </a:pPr>
            <a:r>
              <a:rPr lang="en-GB" sz="2600" dirty="0"/>
              <a:t>I understand why it important for strict data ethics procedures to be used in health research</a:t>
            </a:r>
            <a:endParaRPr lang="en-US" sz="2600" dirty="0">
              <a:solidFill>
                <a:srgbClr val="000000"/>
              </a:solidFill>
              <a:latin typeface="Codec Pro"/>
            </a:endParaRPr>
          </a:p>
        </p:txBody>
      </p:sp>
      <p:sp>
        <p:nvSpPr>
          <p:cNvPr id="10" name="TextBox 10"/>
          <p:cNvSpPr txBox="1"/>
          <p:nvPr/>
        </p:nvSpPr>
        <p:spPr>
          <a:xfrm>
            <a:off x="1483432" y="4780765"/>
            <a:ext cx="8871163" cy="902683"/>
          </a:xfrm>
          <a:prstGeom prst="rect">
            <a:avLst/>
          </a:prstGeom>
        </p:spPr>
        <p:txBody>
          <a:bodyPr wrap="square" lIns="0" tIns="0" rIns="0" bIns="0" rtlCol="0" anchor="t">
            <a:spAutoFit/>
          </a:bodyPr>
          <a:lstStyle/>
          <a:p>
            <a:pPr algn="ctr" defTabSz="609630">
              <a:lnSpc>
                <a:spcPts val="3600"/>
              </a:lnSpc>
            </a:pPr>
            <a:r>
              <a:rPr lang="en-GB" sz="2600" dirty="0"/>
              <a:t>I understand how data ethics helps researchers to make sure that health data is properly protected</a:t>
            </a:r>
            <a:endParaRPr lang="en-US" sz="2600" dirty="0">
              <a:solidFill>
                <a:srgbClr val="000000"/>
              </a:solidFill>
              <a:latin typeface="Codec Pro"/>
            </a:endParaRPr>
          </a:p>
        </p:txBody>
      </p:sp>
      <p:sp>
        <p:nvSpPr>
          <p:cNvPr id="11" name="TextBox 11"/>
          <p:cNvSpPr txBox="1"/>
          <p:nvPr/>
        </p:nvSpPr>
        <p:spPr>
          <a:xfrm>
            <a:off x="2395482" y="1135498"/>
            <a:ext cx="7401037" cy="589905"/>
          </a:xfrm>
          <a:prstGeom prst="rect">
            <a:avLst/>
          </a:prstGeom>
        </p:spPr>
        <p:txBody>
          <a:bodyPr lIns="0" tIns="0" rIns="0" bIns="0" rtlCol="0" anchor="t">
            <a:spAutoFit/>
          </a:bodyPr>
          <a:lstStyle/>
          <a:p>
            <a:pPr algn="ctr" defTabSz="609630">
              <a:lnSpc>
                <a:spcPts val="4620"/>
              </a:lnSpc>
              <a:spcBef>
                <a:spcPct val="0"/>
              </a:spcBef>
            </a:pPr>
            <a:r>
              <a:rPr lang="en-US" sz="4200" dirty="0">
                <a:solidFill>
                  <a:srgbClr val="000000"/>
                </a:solidFill>
                <a:latin typeface="Hagrid Text Heavy"/>
              </a:rPr>
              <a:t>Learning Outcomes</a:t>
            </a:r>
          </a:p>
        </p:txBody>
      </p:sp>
      <p:sp>
        <p:nvSpPr>
          <p:cNvPr id="12" name="AutoShape 12"/>
          <p:cNvSpPr/>
          <p:nvPr/>
        </p:nvSpPr>
        <p:spPr>
          <a:xfrm>
            <a:off x="974249" y="3643755"/>
            <a:ext cx="10243503" cy="7855"/>
          </a:xfrm>
          <a:prstGeom prst="line">
            <a:avLst/>
          </a:prstGeom>
          <a:ln w="47625" cap="flat">
            <a:solidFill>
              <a:srgbClr val="000000"/>
            </a:solidFill>
            <a:prstDash val="solid"/>
            <a:headEnd type="none" w="sm" len="sm"/>
            <a:tailEnd type="none" w="sm" len="sm"/>
          </a:ln>
        </p:spPr>
        <p:txBody>
          <a:bodyPr/>
          <a:lstStyle/>
          <a:p>
            <a:endParaRPr lang="en-GB"/>
          </a:p>
        </p:txBody>
      </p:sp>
      <p:sp>
        <p:nvSpPr>
          <p:cNvPr id="13" name="AutoShape 13"/>
          <p:cNvSpPr/>
          <p:nvPr/>
        </p:nvSpPr>
        <p:spPr>
          <a:xfrm>
            <a:off x="974249" y="4652798"/>
            <a:ext cx="10243503" cy="7855"/>
          </a:xfrm>
          <a:prstGeom prst="line">
            <a:avLst/>
          </a:prstGeom>
          <a:ln w="47625" cap="flat">
            <a:solidFill>
              <a:srgbClr val="000000"/>
            </a:solidFill>
            <a:prstDash val="solid"/>
            <a:headEnd type="none" w="sm" len="sm"/>
            <a:tailEnd type="none" w="sm" len="sm"/>
          </a:ln>
        </p:spPr>
        <p:txBody>
          <a:bodyPr/>
          <a:lstStyle/>
          <a:p>
            <a:endParaRPr lang="en-GB"/>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p:cNvGrpSpPr/>
        <p:nvPr/>
      </p:nvGrpSpPr>
      <p:grpSpPr>
        <a:xfrm>
          <a:off x="0" y="0"/>
          <a:ext cx="0" cy="0"/>
          <a:chOff x="0" y="0"/>
          <a:chExt cx="0" cy="0"/>
        </a:xfrm>
      </p:grpSpPr>
      <p:grpSp>
        <p:nvGrpSpPr>
          <p:cNvPr id="2" name="Group 2"/>
          <p:cNvGrpSpPr/>
          <p:nvPr/>
        </p:nvGrpSpPr>
        <p:grpSpPr>
          <a:xfrm>
            <a:off x="1527324" y="685800"/>
            <a:ext cx="9137350" cy="5649308"/>
            <a:chOff x="0" y="0"/>
            <a:chExt cx="2001069" cy="1222980"/>
          </a:xfrm>
        </p:grpSpPr>
        <p:sp>
          <p:nvSpPr>
            <p:cNvPr id="3" name="Freeform 3"/>
            <p:cNvSpPr/>
            <p:nvPr/>
          </p:nvSpPr>
          <p:spPr>
            <a:xfrm>
              <a:off x="0" y="0"/>
              <a:ext cx="2001069" cy="1222980"/>
            </a:xfrm>
            <a:custGeom>
              <a:avLst/>
              <a:gdLst/>
              <a:ahLst/>
              <a:cxnLst/>
              <a:rect l="l" t="t" r="r" b="b"/>
              <a:pathLst>
                <a:path w="2001069" h="1222980">
                  <a:moveTo>
                    <a:pt x="2935" y="0"/>
                  </a:moveTo>
                  <a:lnTo>
                    <a:pt x="1998134" y="0"/>
                  </a:lnTo>
                  <a:cubicBezTo>
                    <a:pt x="1999755" y="0"/>
                    <a:pt x="2001069" y="1314"/>
                    <a:pt x="2001069" y="2935"/>
                  </a:cubicBezTo>
                  <a:lnTo>
                    <a:pt x="2001069" y="1220045"/>
                  </a:lnTo>
                  <a:cubicBezTo>
                    <a:pt x="2001069" y="1220823"/>
                    <a:pt x="2000760" y="1221570"/>
                    <a:pt x="2000209" y="1222120"/>
                  </a:cubicBezTo>
                  <a:cubicBezTo>
                    <a:pt x="1999659" y="1222671"/>
                    <a:pt x="1998912" y="1222980"/>
                    <a:pt x="1998134" y="1222980"/>
                  </a:cubicBezTo>
                  <a:lnTo>
                    <a:pt x="2935" y="1222980"/>
                  </a:lnTo>
                  <a:cubicBezTo>
                    <a:pt x="1314" y="1222980"/>
                    <a:pt x="0" y="1221666"/>
                    <a:pt x="0" y="1220045"/>
                  </a:cubicBezTo>
                  <a:lnTo>
                    <a:pt x="0" y="2935"/>
                  </a:lnTo>
                  <a:cubicBezTo>
                    <a:pt x="0" y="1314"/>
                    <a:pt x="1314" y="0"/>
                    <a:pt x="2935" y="0"/>
                  </a:cubicBezTo>
                  <a:close/>
                </a:path>
              </a:pathLst>
            </a:custGeom>
            <a:solidFill>
              <a:srgbClr val="E8F8FD"/>
            </a:solidFill>
            <a:ln w="47625" cap="sq">
              <a:solidFill>
                <a:srgbClr val="000000"/>
              </a:solidFill>
              <a:prstDash val="solid"/>
              <a:miter/>
            </a:ln>
          </p:spPr>
          <p:txBody>
            <a:bodyPr/>
            <a:lstStyle/>
            <a:p>
              <a:endParaRPr lang="en-GB"/>
            </a:p>
          </p:txBody>
        </p:sp>
        <p:sp>
          <p:nvSpPr>
            <p:cNvPr id="4" name="TextBox 4"/>
            <p:cNvSpPr txBox="1"/>
            <p:nvPr/>
          </p:nvSpPr>
          <p:spPr>
            <a:xfrm>
              <a:off x="0" y="-76200"/>
              <a:ext cx="2001069" cy="1299180"/>
            </a:xfrm>
            <a:prstGeom prst="rect">
              <a:avLst/>
            </a:prstGeom>
          </p:spPr>
          <p:txBody>
            <a:bodyPr lIns="0" tIns="0" rIns="0" bIns="0" rtlCol="0" anchor="ctr"/>
            <a:lstStyle/>
            <a:p>
              <a:pPr defTabSz="609630">
                <a:lnSpc>
                  <a:spcPts val="1866"/>
                </a:lnSpc>
                <a:spcBef>
                  <a:spcPct val="0"/>
                </a:spcBef>
              </a:pPr>
              <a:endParaRPr sz="1200">
                <a:solidFill>
                  <a:prstClr val="black"/>
                </a:solidFill>
                <a:latin typeface="Calibri"/>
              </a:endParaRPr>
            </a:p>
          </p:txBody>
        </p:sp>
      </p:grpSp>
      <p:sp>
        <p:nvSpPr>
          <p:cNvPr id="8" name="TextBox 8"/>
          <p:cNvSpPr txBox="1"/>
          <p:nvPr/>
        </p:nvSpPr>
        <p:spPr>
          <a:xfrm>
            <a:off x="2277805" y="1689265"/>
            <a:ext cx="7636388" cy="3290388"/>
          </a:xfrm>
          <a:prstGeom prst="rect">
            <a:avLst/>
          </a:prstGeom>
        </p:spPr>
        <p:txBody>
          <a:bodyPr lIns="0" tIns="0" rIns="0" bIns="0" rtlCol="0" anchor="t">
            <a:spAutoFit/>
          </a:bodyPr>
          <a:lstStyle/>
          <a:p>
            <a:pPr algn="ctr" defTabSz="609630">
              <a:lnSpc>
                <a:spcPts val="8798"/>
              </a:lnSpc>
            </a:pPr>
            <a:r>
              <a:rPr lang="en-US" sz="6400" dirty="0">
                <a:solidFill>
                  <a:srgbClr val="000000"/>
                </a:solidFill>
                <a:latin typeface="Hagrid Text Bold"/>
              </a:rPr>
              <a:t>What is data ethics and why does it matter?</a:t>
            </a:r>
          </a:p>
        </p:txBody>
      </p:sp>
    </p:spTree>
    <p:extLst>
      <p:ext uri="{BB962C8B-B14F-4D97-AF65-F5344CB8AC3E}">
        <p14:creationId xmlns:p14="http://schemas.microsoft.com/office/powerpoint/2010/main" val="8118491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03E38CC6-1845-4FCE-BE91-34D0C27D92AB}"/>
              </a:ext>
            </a:extLst>
          </p:cNvPr>
          <p:cNvGrpSpPr/>
          <p:nvPr/>
        </p:nvGrpSpPr>
        <p:grpSpPr>
          <a:xfrm>
            <a:off x="3584842" y="127000"/>
            <a:ext cx="5022317" cy="1005085"/>
            <a:chOff x="0" y="0"/>
            <a:chExt cx="898798" cy="228780"/>
          </a:xfrm>
        </p:grpSpPr>
        <p:sp>
          <p:nvSpPr>
            <p:cNvPr id="3" name="Freeform 3">
              <a:extLst>
                <a:ext uri="{FF2B5EF4-FFF2-40B4-BE49-F238E27FC236}">
                  <a16:creationId xmlns:a16="http://schemas.microsoft.com/office/drawing/2014/main" id="{0672ACE5-9DB6-429C-89C8-3742D6584B3F}"/>
                </a:ext>
              </a:extLst>
            </p:cNvPr>
            <p:cNvSpPr/>
            <p:nvPr/>
          </p:nvSpPr>
          <p:spPr>
            <a:xfrm>
              <a:off x="0" y="0"/>
              <a:ext cx="898798" cy="228780"/>
            </a:xfrm>
            <a:custGeom>
              <a:avLst/>
              <a:gdLst/>
              <a:ahLst/>
              <a:cxnLst/>
              <a:rect l="l" t="t" r="r" b="b"/>
              <a:pathLst>
                <a:path w="898798" h="228780">
                  <a:moveTo>
                    <a:pt x="6536" y="0"/>
                  </a:moveTo>
                  <a:lnTo>
                    <a:pt x="892262" y="0"/>
                  </a:lnTo>
                  <a:cubicBezTo>
                    <a:pt x="893996" y="0"/>
                    <a:pt x="895658" y="689"/>
                    <a:pt x="896884" y="1914"/>
                  </a:cubicBezTo>
                  <a:cubicBezTo>
                    <a:pt x="898109" y="3140"/>
                    <a:pt x="898798" y="4802"/>
                    <a:pt x="898798" y="6536"/>
                  </a:cubicBezTo>
                  <a:lnTo>
                    <a:pt x="898798" y="222244"/>
                  </a:lnTo>
                  <a:cubicBezTo>
                    <a:pt x="898798" y="223978"/>
                    <a:pt x="898109" y="225640"/>
                    <a:pt x="896884" y="226866"/>
                  </a:cubicBezTo>
                  <a:cubicBezTo>
                    <a:pt x="895658" y="228091"/>
                    <a:pt x="893996" y="228780"/>
                    <a:pt x="892262" y="228780"/>
                  </a:cubicBezTo>
                  <a:lnTo>
                    <a:pt x="6536" y="228780"/>
                  </a:lnTo>
                  <a:cubicBezTo>
                    <a:pt x="4802" y="228780"/>
                    <a:pt x="3140" y="228091"/>
                    <a:pt x="1914" y="226866"/>
                  </a:cubicBezTo>
                  <a:cubicBezTo>
                    <a:pt x="689" y="225640"/>
                    <a:pt x="0" y="223978"/>
                    <a:pt x="0" y="222244"/>
                  </a:cubicBezTo>
                  <a:lnTo>
                    <a:pt x="0" y="6536"/>
                  </a:lnTo>
                  <a:cubicBezTo>
                    <a:pt x="0" y="4802"/>
                    <a:pt x="689" y="3140"/>
                    <a:pt x="1914" y="1914"/>
                  </a:cubicBezTo>
                  <a:cubicBezTo>
                    <a:pt x="3140" y="689"/>
                    <a:pt x="4802" y="0"/>
                    <a:pt x="6536" y="0"/>
                  </a:cubicBezTo>
                  <a:close/>
                </a:path>
              </a:pathLst>
            </a:custGeom>
            <a:solidFill>
              <a:srgbClr val="F4D059"/>
            </a:solidFill>
            <a:ln w="47625" cap="sq">
              <a:solidFill>
                <a:srgbClr val="000000"/>
              </a:solidFill>
              <a:prstDash val="solid"/>
              <a:miter/>
            </a:ln>
          </p:spPr>
          <p:txBody>
            <a:bodyPr/>
            <a:lstStyle/>
            <a:p>
              <a:pPr defTabSz="609630"/>
              <a:endParaRPr lang="en-GB" sz="1200" dirty="0">
                <a:solidFill>
                  <a:prstClr val="black"/>
                </a:solidFill>
                <a:latin typeface="Calibri"/>
              </a:endParaRPr>
            </a:p>
          </p:txBody>
        </p:sp>
        <p:sp>
          <p:nvSpPr>
            <p:cNvPr id="4" name="TextBox 4">
              <a:extLst>
                <a:ext uri="{FF2B5EF4-FFF2-40B4-BE49-F238E27FC236}">
                  <a16:creationId xmlns:a16="http://schemas.microsoft.com/office/drawing/2014/main" id="{CA9CC4E0-C7B8-42DB-8B4A-2D023F684022}"/>
                </a:ext>
              </a:extLst>
            </p:cNvPr>
            <p:cNvSpPr txBox="1"/>
            <p:nvPr/>
          </p:nvSpPr>
          <p:spPr>
            <a:xfrm>
              <a:off x="0" y="19050"/>
              <a:ext cx="898798" cy="209730"/>
            </a:xfrm>
            <a:prstGeom prst="rect">
              <a:avLst/>
            </a:prstGeom>
          </p:spPr>
          <p:txBody>
            <a:bodyPr lIns="0" tIns="0" rIns="0" bIns="0" rtlCol="0" anchor="ctr"/>
            <a:lstStyle/>
            <a:p>
              <a:pPr algn="ctr" defTabSz="609630">
                <a:lnSpc>
                  <a:spcPts val="2200"/>
                </a:lnSpc>
                <a:spcBef>
                  <a:spcPct val="0"/>
                </a:spcBef>
              </a:pPr>
              <a:r>
                <a:rPr lang="en-US" sz="2400" spc="124" dirty="0">
                  <a:solidFill>
                    <a:srgbClr val="000000"/>
                  </a:solidFill>
                  <a:latin typeface="Hagrid Text Bold" panose="020B0604020202020204" charset="0"/>
                </a:rPr>
                <a:t>WHAT IS DATA ETHICS?</a:t>
              </a:r>
            </a:p>
          </p:txBody>
        </p:sp>
      </p:grpSp>
      <p:sp>
        <p:nvSpPr>
          <p:cNvPr id="6" name="TextBox 5">
            <a:extLst>
              <a:ext uri="{FF2B5EF4-FFF2-40B4-BE49-F238E27FC236}">
                <a16:creationId xmlns:a16="http://schemas.microsoft.com/office/drawing/2014/main" id="{41066BB6-9450-42D8-8E4F-BB0765484934}"/>
              </a:ext>
            </a:extLst>
          </p:cNvPr>
          <p:cNvSpPr txBox="1"/>
          <p:nvPr/>
        </p:nvSpPr>
        <p:spPr>
          <a:xfrm>
            <a:off x="3829255" y="3074408"/>
            <a:ext cx="4614029" cy="551433"/>
          </a:xfrm>
          <a:prstGeom prst="rect">
            <a:avLst/>
          </a:prstGeom>
        </p:spPr>
        <p:txBody>
          <a:bodyPr lIns="0" tIns="0" rIns="0" bIns="0" rtlCol="0" anchor="t">
            <a:spAutoFit/>
          </a:bodyPr>
          <a:lstStyle/>
          <a:p>
            <a:pPr defTabSz="609630">
              <a:lnSpc>
                <a:spcPts val="4320"/>
              </a:lnSpc>
            </a:pPr>
            <a:r>
              <a:rPr lang="en-US" sz="3600" dirty="0">
                <a:solidFill>
                  <a:srgbClr val="000000"/>
                </a:solidFill>
                <a:latin typeface="Codec Pro ExtraBold"/>
              </a:rPr>
              <a:t>Video....</a:t>
            </a:r>
          </a:p>
        </p:txBody>
      </p:sp>
      <p:pic>
        <p:nvPicPr>
          <p:cNvPr id="5" name="Lesson Plan 3 (What is Data Ethics)">
            <a:hlinkClick r:id="" action="ppaction://media"/>
            <a:extLst>
              <a:ext uri="{FF2B5EF4-FFF2-40B4-BE49-F238E27FC236}">
                <a16:creationId xmlns:a16="http://schemas.microsoft.com/office/drawing/2014/main" id="{029054AF-6358-48E7-BAC8-927810471F3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72678" y="1215776"/>
            <a:ext cx="9846644" cy="5538737"/>
          </a:xfrm>
          <a:prstGeom prst="rect">
            <a:avLst/>
          </a:prstGeom>
        </p:spPr>
      </p:pic>
    </p:spTree>
    <p:extLst>
      <p:ext uri="{BB962C8B-B14F-4D97-AF65-F5344CB8AC3E}">
        <p14:creationId xmlns:p14="http://schemas.microsoft.com/office/powerpoint/2010/main" val="353796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06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p:cNvGrpSpPr/>
        <p:nvPr/>
      </p:nvGrpSpPr>
      <p:grpSpPr>
        <a:xfrm>
          <a:off x="0" y="0"/>
          <a:ext cx="0" cy="0"/>
          <a:chOff x="0" y="0"/>
          <a:chExt cx="0" cy="0"/>
        </a:xfrm>
      </p:grpSpPr>
      <p:grpSp>
        <p:nvGrpSpPr>
          <p:cNvPr id="6" name="Group 2">
            <a:extLst>
              <a:ext uri="{FF2B5EF4-FFF2-40B4-BE49-F238E27FC236}">
                <a16:creationId xmlns:a16="http://schemas.microsoft.com/office/drawing/2014/main" id="{BEBF4F6E-7FF5-4E26-BF69-462AA3496561}"/>
              </a:ext>
            </a:extLst>
          </p:cNvPr>
          <p:cNvGrpSpPr/>
          <p:nvPr/>
        </p:nvGrpSpPr>
        <p:grpSpPr>
          <a:xfrm>
            <a:off x="1972019" y="1463359"/>
            <a:ext cx="8438921" cy="3931282"/>
            <a:chOff x="0" y="0"/>
            <a:chExt cx="2001069" cy="1222980"/>
          </a:xfrm>
        </p:grpSpPr>
        <p:sp>
          <p:nvSpPr>
            <p:cNvPr id="7" name="Freeform 3">
              <a:extLst>
                <a:ext uri="{FF2B5EF4-FFF2-40B4-BE49-F238E27FC236}">
                  <a16:creationId xmlns:a16="http://schemas.microsoft.com/office/drawing/2014/main" id="{7A48D671-5387-4023-9F1E-D164A04A6B6B}"/>
                </a:ext>
              </a:extLst>
            </p:cNvPr>
            <p:cNvSpPr/>
            <p:nvPr/>
          </p:nvSpPr>
          <p:spPr>
            <a:xfrm>
              <a:off x="0" y="0"/>
              <a:ext cx="2001069" cy="1222980"/>
            </a:xfrm>
            <a:custGeom>
              <a:avLst/>
              <a:gdLst/>
              <a:ahLst/>
              <a:cxnLst/>
              <a:rect l="l" t="t" r="r" b="b"/>
              <a:pathLst>
                <a:path w="2001069" h="1222980">
                  <a:moveTo>
                    <a:pt x="2935" y="0"/>
                  </a:moveTo>
                  <a:lnTo>
                    <a:pt x="1998134" y="0"/>
                  </a:lnTo>
                  <a:cubicBezTo>
                    <a:pt x="1999755" y="0"/>
                    <a:pt x="2001069" y="1314"/>
                    <a:pt x="2001069" y="2935"/>
                  </a:cubicBezTo>
                  <a:lnTo>
                    <a:pt x="2001069" y="1220045"/>
                  </a:lnTo>
                  <a:cubicBezTo>
                    <a:pt x="2001069" y="1220823"/>
                    <a:pt x="2000760" y="1221570"/>
                    <a:pt x="2000209" y="1222120"/>
                  </a:cubicBezTo>
                  <a:cubicBezTo>
                    <a:pt x="1999659" y="1222671"/>
                    <a:pt x="1998912" y="1222980"/>
                    <a:pt x="1998134" y="1222980"/>
                  </a:cubicBezTo>
                  <a:lnTo>
                    <a:pt x="2935" y="1222980"/>
                  </a:lnTo>
                  <a:cubicBezTo>
                    <a:pt x="1314" y="1222980"/>
                    <a:pt x="0" y="1221666"/>
                    <a:pt x="0" y="1220045"/>
                  </a:cubicBezTo>
                  <a:lnTo>
                    <a:pt x="0" y="2935"/>
                  </a:lnTo>
                  <a:cubicBezTo>
                    <a:pt x="0" y="1314"/>
                    <a:pt x="1314" y="0"/>
                    <a:pt x="2935" y="0"/>
                  </a:cubicBezTo>
                  <a:close/>
                </a:path>
              </a:pathLst>
            </a:custGeom>
            <a:solidFill>
              <a:srgbClr val="E8F8FD"/>
            </a:solidFill>
            <a:ln w="47625" cap="sq">
              <a:solidFill>
                <a:srgbClr val="000000"/>
              </a:solidFill>
              <a:prstDash val="solid"/>
              <a:miter/>
            </a:ln>
          </p:spPr>
          <p:txBody>
            <a:bodyPr/>
            <a:lstStyle/>
            <a:p>
              <a:endParaRPr lang="en-GB"/>
            </a:p>
          </p:txBody>
        </p:sp>
        <p:sp>
          <p:nvSpPr>
            <p:cNvPr id="8" name="TextBox 4">
              <a:extLst>
                <a:ext uri="{FF2B5EF4-FFF2-40B4-BE49-F238E27FC236}">
                  <a16:creationId xmlns:a16="http://schemas.microsoft.com/office/drawing/2014/main" id="{279019D0-11D9-41F9-A601-1B570CBE1356}"/>
                </a:ext>
              </a:extLst>
            </p:cNvPr>
            <p:cNvSpPr txBox="1"/>
            <p:nvPr/>
          </p:nvSpPr>
          <p:spPr>
            <a:xfrm>
              <a:off x="0" y="-76200"/>
              <a:ext cx="2001069" cy="1299180"/>
            </a:xfrm>
            <a:prstGeom prst="rect">
              <a:avLst/>
            </a:prstGeom>
          </p:spPr>
          <p:txBody>
            <a:bodyPr lIns="0" tIns="0" rIns="0" bIns="0" rtlCol="0" anchor="ctr"/>
            <a:lstStyle/>
            <a:p>
              <a:pPr defTabSz="609630">
                <a:lnSpc>
                  <a:spcPts val="1866"/>
                </a:lnSpc>
                <a:spcBef>
                  <a:spcPct val="0"/>
                </a:spcBef>
              </a:pPr>
              <a:endParaRPr sz="1200">
                <a:solidFill>
                  <a:prstClr val="black"/>
                </a:solidFill>
                <a:latin typeface="Calibri"/>
              </a:endParaRPr>
            </a:p>
          </p:txBody>
        </p:sp>
      </p:grpSp>
      <p:sp>
        <p:nvSpPr>
          <p:cNvPr id="5" name="TextBox 5"/>
          <p:cNvSpPr txBox="1"/>
          <p:nvPr/>
        </p:nvSpPr>
        <p:spPr>
          <a:xfrm>
            <a:off x="2908451" y="3200051"/>
            <a:ext cx="6566053" cy="2176668"/>
          </a:xfrm>
          <a:prstGeom prst="rect">
            <a:avLst/>
          </a:prstGeom>
        </p:spPr>
        <p:txBody>
          <a:bodyPr lIns="0" tIns="0" rIns="0" bIns="0" rtlCol="0" anchor="ctr"/>
          <a:lstStyle/>
          <a:p>
            <a:pPr algn="ctr" defTabSz="609630">
              <a:lnSpc>
                <a:spcPts val="2200"/>
              </a:lnSpc>
              <a:spcBef>
                <a:spcPct val="0"/>
              </a:spcBef>
            </a:pPr>
            <a:r>
              <a:rPr lang="en-US" sz="2000" spc="124" dirty="0">
                <a:solidFill>
                  <a:srgbClr val="000000"/>
                </a:solidFill>
                <a:latin typeface="Codec Pro"/>
              </a:rPr>
              <a:t>Use the example of an NHS vaccination record on the next slide to discuss what information you think can be shared with researchers and what should be removed to protect individuals’ identity. Make a note of your answers on the worksheet provided.</a:t>
            </a:r>
          </a:p>
        </p:txBody>
      </p:sp>
      <p:sp>
        <p:nvSpPr>
          <p:cNvPr id="2" name="TextBox 2"/>
          <p:cNvSpPr txBox="1"/>
          <p:nvPr/>
        </p:nvSpPr>
        <p:spPr>
          <a:xfrm>
            <a:off x="2234012" y="2040874"/>
            <a:ext cx="7914929" cy="692497"/>
          </a:xfrm>
          <a:prstGeom prst="rect">
            <a:avLst/>
          </a:prstGeom>
        </p:spPr>
        <p:txBody>
          <a:bodyPr lIns="0" tIns="0" rIns="0" bIns="0" rtlCol="0" anchor="t">
            <a:spAutoFit/>
          </a:bodyPr>
          <a:lstStyle/>
          <a:p>
            <a:pPr algn="ctr" defTabSz="609630">
              <a:lnSpc>
                <a:spcPts val="5427"/>
              </a:lnSpc>
              <a:spcBef>
                <a:spcPct val="0"/>
              </a:spcBef>
            </a:pPr>
            <a:r>
              <a:rPr lang="en-US" sz="4934" dirty="0">
                <a:solidFill>
                  <a:srgbClr val="000000"/>
                </a:solidFill>
                <a:latin typeface="Hagrid Text Heavy"/>
              </a:rPr>
              <a:t>Activity 1</a:t>
            </a:r>
          </a:p>
        </p:txBody>
      </p:sp>
      <p:sp>
        <p:nvSpPr>
          <p:cNvPr id="12" name="Freeform 2">
            <a:extLst>
              <a:ext uri="{FF2B5EF4-FFF2-40B4-BE49-F238E27FC236}">
                <a16:creationId xmlns:a16="http://schemas.microsoft.com/office/drawing/2014/main" id="{9383DFD3-FA9D-4CD1-88BB-9E3B7517CC1C}"/>
              </a:ext>
            </a:extLst>
          </p:cNvPr>
          <p:cNvSpPr/>
          <p:nvPr/>
        </p:nvSpPr>
        <p:spPr>
          <a:xfrm>
            <a:off x="2404431" y="1579182"/>
            <a:ext cx="1605709" cy="1625857"/>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4" name="Freeform 2">
            <a:extLst>
              <a:ext uri="{FF2B5EF4-FFF2-40B4-BE49-F238E27FC236}">
                <a16:creationId xmlns:a16="http://schemas.microsoft.com/office/drawing/2014/main" id="{64FDA0DD-DB27-43AC-AEF0-CDA1AE9C3095}"/>
              </a:ext>
            </a:extLst>
          </p:cNvPr>
          <p:cNvSpPr/>
          <p:nvPr/>
        </p:nvSpPr>
        <p:spPr>
          <a:xfrm>
            <a:off x="8372815" y="1574194"/>
            <a:ext cx="1605709" cy="1625857"/>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p:cNvGrpSpPr/>
        <p:nvPr/>
      </p:nvGrpSpPr>
      <p:grpSpPr>
        <a:xfrm>
          <a:off x="0" y="0"/>
          <a:ext cx="0" cy="0"/>
          <a:chOff x="0" y="0"/>
          <a:chExt cx="0" cy="0"/>
        </a:xfrm>
      </p:grpSpPr>
      <p:grpSp>
        <p:nvGrpSpPr>
          <p:cNvPr id="3" name="Group 3"/>
          <p:cNvGrpSpPr/>
          <p:nvPr/>
        </p:nvGrpSpPr>
        <p:grpSpPr>
          <a:xfrm>
            <a:off x="3516829" y="211285"/>
            <a:ext cx="4826000" cy="830115"/>
            <a:chOff x="0" y="0"/>
            <a:chExt cx="634579" cy="160846"/>
          </a:xfrm>
        </p:grpSpPr>
        <p:sp>
          <p:nvSpPr>
            <p:cNvPr id="4" name="Freeform 4"/>
            <p:cNvSpPr/>
            <p:nvPr/>
          </p:nvSpPr>
          <p:spPr>
            <a:xfrm>
              <a:off x="0" y="0"/>
              <a:ext cx="634579" cy="160846"/>
            </a:xfrm>
            <a:custGeom>
              <a:avLst/>
              <a:gdLst/>
              <a:ahLst/>
              <a:cxnLst/>
              <a:rect l="l" t="t" r="r" b="b"/>
              <a:pathLst>
                <a:path w="634579" h="160846">
                  <a:moveTo>
                    <a:pt x="9257" y="0"/>
                  </a:moveTo>
                  <a:lnTo>
                    <a:pt x="625322" y="0"/>
                  </a:lnTo>
                  <a:cubicBezTo>
                    <a:pt x="627777" y="0"/>
                    <a:pt x="630131" y="975"/>
                    <a:pt x="631867" y="2711"/>
                  </a:cubicBezTo>
                  <a:cubicBezTo>
                    <a:pt x="633603" y="4447"/>
                    <a:pt x="634579" y="6802"/>
                    <a:pt x="634579" y="9257"/>
                  </a:cubicBezTo>
                  <a:lnTo>
                    <a:pt x="634579" y="151589"/>
                  </a:lnTo>
                  <a:cubicBezTo>
                    <a:pt x="634579" y="154044"/>
                    <a:pt x="633603" y="156399"/>
                    <a:pt x="631867" y="158135"/>
                  </a:cubicBezTo>
                  <a:cubicBezTo>
                    <a:pt x="630131" y="159871"/>
                    <a:pt x="627777" y="160846"/>
                    <a:pt x="625322" y="160846"/>
                  </a:cubicBezTo>
                  <a:lnTo>
                    <a:pt x="9257" y="160846"/>
                  </a:lnTo>
                  <a:cubicBezTo>
                    <a:pt x="6802" y="160846"/>
                    <a:pt x="4447" y="159871"/>
                    <a:pt x="2711" y="158135"/>
                  </a:cubicBezTo>
                  <a:cubicBezTo>
                    <a:pt x="975" y="156399"/>
                    <a:pt x="0" y="154044"/>
                    <a:pt x="0" y="151589"/>
                  </a:cubicBezTo>
                  <a:lnTo>
                    <a:pt x="0" y="9257"/>
                  </a:lnTo>
                  <a:cubicBezTo>
                    <a:pt x="0" y="6802"/>
                    <a:pt x="975" y="4447"/>
                    <a:pt x="2711" y="2711"/>
                  </a:cubicBezTo>
                  <a:cubicBezTo>
                    <a:pt x="4447" y="975"/>
                    <a:pt x="6802" y="0"/>
                    <a:pt x="9257" y="0"/>
                  </a:cubicBezTo>
                  <a:close/>
                </a:path>
              </a:pathLst>
            </a:custGeom>
            <a:solidFill>
              <a:srgbClr val="F4D059"/>
            </a:solidFill>
            <a:ln w="47625" cap="sq">
              <a:solidFill>
                <a:srgbClr val="000000"/>
              </a:solidFill>
              <a:prstDash val="solid"/>
              <a:miter/>
            </a:ln>
          </p:spPr>
          <p:txBody>
            <a:bodyPr/>
            <a:lstStyle/>
            <a:p>
              <a:endParaRPr lang="en-GB"/>
            </a:p>
          </p:txBody>
        </p:sp>
        <p:sp>
          <p:nvSpPr>
            <p:cNvPr id="5" name="TextBox 5"/>
            <p:cNvSpPr txBox="1"/>
            <p:nvPr/>
          </p:nvSpPr>
          <p:spPr>
            <a:xfrm>
              <a:off x="0" y="19050"/>
              <a:ext cx="634579" cy="141796"/>
            </a:xfrm>
            <a:prstGeom prst="rect">
              <a:avLst/>
            </a:prstGeom>
          </p:spPr>
          <p:txBody>
            <a:bodyPr lIns="0" tIns="0" rIns="0" bIns="0" rtlCol="0" anchor="ctr"/>
            <a:lstStyle/>
            <a:p>
              <a:pPr algn="ctr" defTabSz="609630">
                <a:lnSpc>
                  <a:spcPts val="2200"/>
                </a:lnSpc>
                <a:spcBef>
                  <a:spcPct val="0"/>
                </a:spcBef>
              </a:pPr>
              <a:r>
                <a:rPr lang="en-US" sz="2400" spc="124" dirty="0">
                  <a:solidFill>
                    <a:srgbClr val="000000"/>
                  </a:solidFill>
                  <a:latin typeface="Hagrid Text Heavy"/>
                </a:rPr>
                <a:t>VACCINATION RECORD</a:t>
              </a:r>
            </a:p>
          </p:txBody>
        </p:sp>
      </p:grpSp>
      <p:pic>
        <p:nvPicPr>
          <p:cNvPr id="7" name="Picture 6">
            <a:extLst>
              <a:ext uri="{FF2B5EF4-FFF2-40B4-BE49-F238E27FC236}">
                <a16:creationId xmlns:a16="http://schemas.microsoft.com/office/drawing/2014/main" id="{3AC1FD5C-0826-4A96-A0E8-EA0E03E34749}"/>
              </a:ext>
            </a:extLst>
          </p:cNvPr>
          <p:cNvPicPr>
            <a:picLocks noChangeAspect="1"/>
          </p:cNvPicPr>
          <p:nvPr/>
        </p:nvPicPr>
        <p:blipFill>
          <a:blip r:embed="rId3"/>
          <a:stretch>
            <a:fillRect/>
          </a:stretch>
        </p:blipFill>
        <p:spPr>
          <a:xfrm>
            <a:off x="408259" y="2114983"/>
            <a:ext cx="6767550" cy="2997851"/>
          </a:xfrm>
          <a:prstGeom prst="rect">
            <a:avLst/>
          </a:prstGeom>
        </p:spPr>
      </p:pic>
      <p:sp>
        <p:nvSpPr>
          <p:cNvPr id="15" name="TextBox 5">
            <a:extLst>
              <a:ext uri="{FF2B5EF4-FFF2-40B4-BE49-F238E27FC236}">
                <a16:creationId xmlns:a16="http://schemas.microsoft.com/office/drawing/2014/main" id="{305C1485-B414-46B2-8A22-3C979B9D7792}"/>
              </a:ext>
            </a:extLst>
          </p:cNvPr>
          <p:cNvSpPr txBox="1"/>
          <p:nvPr/>
        </p:nvSpPr>
        <p:spPr>
          <a:xfrm>
            <a:off x="7467598" y="1696812"/>
            <a:ext cx="4622801" cy="4023173"/>
          </a:xfrm>
          <a:prstGeom prst="rect">
            <a:avLst/>
          </a:prstGeom>
          <a:noFill/>
        </p:spPr>
        <p:txBody>
          <a:bodyPr lIns="0" tIns="0" rIns="0" bIns="0" rtlCol="0" anchor="ctr"/>
          <a:lstStyle/>
          <a:p>
            <a:pPr marL="304815" indent="-304815" defTabSz="609630">
              <a:lnSpc>
                <a:spcPts val="2667"/>
              </a:lnSpc>
              <a:spcBef>
                <a:spcPct val="0"/>
              </a:spcBef>
              <a:buFont typeface="Arial" panose="020B0604020202020204" pitchFamily="34" charset="0"/>
              <a:buChar char="•"/>
            </a:pPr>
            <a:r>
              <a:rPr lang="en-US" sz="2000" spc="124" dirty="0">
                <a:solidFill>
                  <a:srgbClr val="000000"/>
                </a:solidFill>
                <a:latin typeface="Codec Pro"/>
              </a:rPr>
              <a:t>Which information do you think is identifiable and should not be shared?</a:t>
            </a:r>
          </a:p>
          <a:p>
            <a:pPr marL="304815" indent="-304815" defTabSz="609630">
              <a:lnSpc>
                <a:spcPts val="2667"/>
              </a:lnSpc>
              <a:spcBef>
                <a:spcPct val="0"/>
              </a:spcBef>
              <a:buFont typeface="Arial" panose="020B0604020202020204" pitchFamily="34" charset="0"/>
              <a:buChar char="•"/>
            </a:pPr>
            <a:r>
              <a:rPr lang="en-US" sz="2000" spc="124" dirty="0">
                <a:solidFill>
                  <a:srgbClr val="000000"/>
                </a:solidFill>
                <a:latin typeface="Codec Pro"/>
              </a:rPr>
              <a:t>Could any of the information be altered so that it can still be used for research?</a:t>
            </a:r>
          </a:p>
          <a:p>
            <a:pPr marL="304815" indent="-304815" defTabSz="609630">
              <a:lnSpc>
                <a:spcPts val="2667"/>
              </a:lnSpc>
              <a:spcBef>
                <a:spcPct val="0"/>
              </a:spcBef>
              <a:buFont typeface="Arial" panose="020B0604020202020204" pitchFamily="34" charset="0"/>
              <a:buChar char="•"/>
            </a:pPr>
            <a:r>
              <a:rPr lang="en-US" sz="2000" spc="124" dirty="0">
                <a:solidFill>
                  <a:srgbClr val="000000"/>
                </a:solidFill>
                <a:latin typeface="Codec Pro"/>
              </a:rPr>
              <a:t>Which information do you think is acceptable to be shared?</a:t>
            </a:r>
          </a:p>
        </p:txBody>
      </p:sp>
      <p:sp>
        <p:nvSpPr>
          <p:cNvPr id="9" name="Freeform 2">
            <a:extLst>
              <a:ext uri="{FF2B5EF4-FFF2-40B4-BE49-F238E27FC236}">
                <a16:creationId xmlns:a16="http://schemas.microsoft.com/office/drawing/2014/main" id="{7A0356D3-CD3D-49C9-8863-98FEA0E36E62}"/>
              </a:ext>
            </a:extLst>
          </p:cNvPr>
          <p:cNvSpPr/>
          <p:nvPr/>
        </p:nvSpPr>
        <p:spPr>
          <a:xfrm>
            <a:off x="1556132" y="111297"/>
            <a:ext cx="1385371" cy="1387211"/>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 name="Freeform 2">
            <a:extLst>
              <a:ext uri="{FF2B5EF4-FFF2-40B4-BE49-F238E27FC236}">
                <a16:creationId xmlns:a16="http://schemas.microsoft.com/office/drawing/2014/main" id="{B6B2A4B0-26F1-414A-8D2D-D7420C1A71A5}"/>
              </a:ext>
            </a:extLst>
          </p:cNvPr>
          <p:cNvSpPr/>
          <p:nvPr/>
        </p:nvSpPr>
        <p:spPr>
          <a:xfrm>
            <a:off x="8918155" y="111297"/>
            <a:ext cx="1385371" cy="1387211"/>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a:extLst>
            <a:ext uri="{FF2B5EF4-FFF2-40B4-BE49-F238E27FC236}">
              <a16:creationId xmlns:a16="http://schemas.microsoft.com/office/drawing/2014/main" id="{A369DC61-4349-93C1-9B0E-82C3C900E5DB}"/>
            </a:ext>
          </a:extLst>
        </p:cNvPr>
        <p:cNvGrpSpPr/>
        <p:nvPr/>
      </p:nvGrpSpPr>
      <p:grpSpPr>
        <a:xfrm>
          <a:off x="0" y="0"/>
          <a:ext cx="0" cy="0"/>
          <a:chOff x="0" y="0"/>
          <a:chExt cx="0" cy="0"/>
        </a:xfrm>
      </p:grpSpPr>
      <p:grpSp>
        <p:nvGrpSpPr>
          <p:cNvPr id="6" name="Group 2">
            <a:extLst>
              <a:ext uri="{FF2B5EF4-FFF2-40B4-BE49-F238E27FC236}">
                <a16:creationId xmlns:a16="http://schemas.microsoft.com/office/drawing/2014/main" id="{466F51E3-BE58-958A-22BA-79D851210112}"/>
              </a:ext>
            </a:extLst>
          </p:cNvPr>
          <p:cNvGrpSpPr/>
          <p:nvPr/>
        </p:nvGrpSpPr>
        <p:grpSpPr>
          <a:xfrm>
            <a:off x="1972019" y="1463359"/>
            <a:ext cx="8438921" cy="3931282"/>
            <a:chOff x="0" y="0"/>
            <a:chExt cx="2001069" cy="1222980"/>
          </a:xfrm>
        </p:grpSpPr>
        <p:sp>
          <p:nvSpPr>
            <p:cNvPr id="7" name="Freeform 3">
              <a:extLst>
                <a:ext uri="{FF2B5EF4-FFF2-40B4-BE49-F238E27FC236}">
                  <a16:creationId xmlns:a16="http://schemas.microsoft.com/office/drawing/2014/main" id="{A70175C3-2659-EA35-DB1B-19DA129206A3}"/>
                </a:ext>
              </a:extLst>
            </p:cNvPr>
            <p:cNvSpPr/>
            <p:nvPr/>
          </p:nvSpPr>
          <p:spPr>
            <a:xfrm>
              <a:off x="0" y="0"/>
              <a:ext cx="2001069" cy="1222980"/>
            </a:xfrm>
            <a:custGeom>
              <a:avLst/>
              <a:gdLst/>
              <a:ahLst/>
              <a:cxnLst/>
              <a:rect l="l" t="t" r="r" b="b"/>
              <a:pathLst>
                <a:path w="2001069" h="1222980">
                  <a:moveTo>
                    <a:pt x="2935" y="0"/>
                  </a:moveTo>
                  <a:lnTo>
                    <a:pt x="1998134" y="0"/>
                  </a:lnTo>
                  <a:cubicBezTo>
                    <a:pt x="1999755" y="0"/>
                    <a:pt x="2001069" y="1314"/>
                    <a:pt x="2001069" y="2935"/>
                  </a:cubicBezTo>
                  <a:lnTo>
                    <a:pt x="2001069" y="1220045"/>
                  </a:lnTo>
                  <a:cubicBezTo>
                    <a:pt x="2001069" y="1220823"/>
                    <a:pt x="2000760" y="1221570"/>
                    <a:pt x="2000209" y="1222120"/>
                  </a:cubicBezTo>
                  <a:cubicBezTo>
                    <a:pt x="1999659" y="1222671"/>
                    <a:pt x="1998912" y="1222980"/>
                    <a:pt x="1998134" y="1222980"/>
                  </a:cubicBezTo>
                  <a:lnTo>
                    <a:pt x="2935" y="1222980"/>
                  </a:lnTo>
                  <a:cubicBezTo>
                    <a:pt x="1314" y="1222980"/>
                    <a:pt x="0" y="1221666"/>
                    <a:pt x="0" y="1220045"/>
                  </a:cubicBezTo>
                  <a:lnTo>
                    <a:pt x="0" y="2935"/>
                  </a:lnTo>
                  <a:cubicBezTo>
                    <a:pt x="0" y="1314"/>
                    <a:pt x="1314" y="0"/>
                    <a:pt x="2935" y="0"/>
                  </a:cubicBezTo>
                  <a:close/>
                </a:path>
              </a:pathLst>
            </a:custGeom>
            <a:solidFill>
              <a:srgbClr val="E8F8FD"/>
            </a:solidFill>
            <a:ln w="47625" cap="sq">
              <a:solidFill>
                <a:srgbClr val="000000"/>
              </a:solidFill>
              <a:prstDash val="solid"/>
              <a:miter/>
            </a:ln>
          </p:spPr>
          <p:txBody>
            <a:bodyPr/>
            <a:lstStyle/>
            <a:p>
              <a:endParaRPr lang="en-GB"/>
            </a:p>
          </p:txBody>
        </p:sp>
        <p:sp>
          <p:nvSpPr>
            <p:cNvPr id="8" name="TextBox 4">
              <a:extLst>
                <a:ext uri="{FF2B5EF4-FFF2-40B4-BE49-F238E27FC236}">
                  <a16:creationId xmlns:a16="http://schemas.microsoft.com/office/drawing/2014/main" id="{EE3FC4E3-E18D-40EE-FE0E-67B6D9B1099B}"/>
                </a:ext>
              </a:extLst>
            </p:cNvPr>
            <p:cNvSpPr txBox="1"/>
            <p:nvPr/>
          </p:nvSpPr>
          <p:spPr>
            <a:xfrm>
              <a:off x="0" y="-76200"/>
              <a:ext cx="2001069" cy="1299180"/>
            </a:xfrm>
            <a:prstGeom prst="rect">
              <a:avLst/>
            </a:prstGeom>
          </p:spPr>
          <p:txBody>
            <a:bodyPr lIns="0" tIns="0" rIns="0" bIns="0" rtlCol="0" anchor="ctr"/>
            <a:lstStyle/>
            <a:p>
              <a:pPr defTabSz="609630">
                <a:lnSpc>
                  <a:spcPts val="1866"/>
                </a:lnSpc>
                <a:spcBef>
                  <a:spcPct val="0"/>
                </a:spcBef>
              </a:pPr>
              <a:endParaRPr sz="1200">
                <a:solidFill>
                  <a:prstClr val="black"/>
                </a:solidFill>
                <a:latin typeface="Calibri"/>
              </a:endParaRPr>
            </a:p>
          </p:txBody>
        </p:sp>
      </p:grpSp>
      <p:sp>
        <p:nvSpPr>
          <p:cNvPr id="5" name="TextBox 5">
            <a:extLst>
              <a:ext uri="{FF2B5EF4-FFF2-40B4-BE49-F238E27FC236}">
                <a16:creationId xmlns:a16="http://schemas.microsoft.com/office/drawing/2014/main" id="{39CEB1B2-BD2C-1146-A32E-E9D508EAE2EA}"/>
              </a:ext>
            </a:extLst>
          </p:cNvPr>
          <p:cNvSpPr txBox="1"/>
          <p:nvPr/>
        </p:nvSpPr>
        <p:spPr>
          <a:xfrm>
            <a:off x="2908451" y="3200051"/>
            <a:ext cx="6566053" cy="2176668"/>
          </a:xfrm>
          <a:prstGeom prst="rect">
            <a:avLst/>
          </a:prstGeom>
        </p:spPr>
        <p:txBody>
          <a:bodyPr lIns="0" tIns="0" rIns="0" bIns="0" rtlCol="0" anchor="ctr"/>
          <a:lstStyle/>
          <a:p>
            <a:pPr algn="ctr">
              <a:lnSpc>
                <a:spcPct val="115000"/>
              </a:lnSpc>
              <a:spcAft>
                <a:spcPts val="800"/>
              </a:spcAft>
            </a:pPr>
            <a:r>
              <a:rPr lang="en-GB" sz="1800" kern="100" dirty="0">
                <a:effectLst/>
                <a:latin typeface="Aptos" panose="020B0004020202020204" pitchFamily="34" charset="0"/>
                <a:ea typeface="DengXian" panose="02010600030101010101" pitchFamily="2" charset="-122"/>
                <a:cs typeface="Arial" panose="020B0604020202020204" pitchFamily="34" charset="0"/>
              </a:rPr>
              <a:t>With a partner or in a group discuss the following statements, Note down how many people in your group agree or disagree with the statement, then note down any reasons given for agreeing or not agreeing.</a:t>
            </a:r>
          </a:p>
        </p:txBody>
      </p:sp>
      <p:sp>
        <p:nvSpPr>
          <p:cNvPr id="2" name="TextBox 2">
            <a:extLst>
              <a:ext uri="{FF2B5EF4-FFF2-40B4-BE49-F238E27FC236}">
                <a16:creationId xmlns:a16="http://schemas.microsoft.com/office/drawing/2014/main" id="{55D15659-002C-DC3C-E509-374E5762ED32}"/>
              </a:ext>
            </a:extLst>
          </p:cNvPr>
          <p:cNvSpPr txBox="1"/>
          <p:nvPr/>
        </p:nvSpPr>
        <p:spPr>
          <a:xfrm>
            <a:off x="2234012" y="2040874"/>
            <a:ext cx="7914929" cy="692497"/>
          </a:xfrm>
          <a:prstGeom prst="rect">
            <a:avLst/>
          </a:prstGeom>
        </p:spPr>
        <p:txBody>
          <a:bodyPr lIns="0" tIns="0" rIns="0" bIns="0" rtlCol="0" anchor="t">
            <a:spAutoFit/>
          </a:bodyPr>
          <a:lstStyle/>
          <a:p>
            <a:pPr algn="ctr" defTabSz="609630">
              <a:lnSpc>
                <a:spcPts val="5427"/>
              </a:lnSpc>
              <a:spcBef>
                <a:spcPct val="0"/>
              </a:spcBef>
            </a:pPr>
            <a:r>
              <a:rPr lang="en-US" sz="4934" dirty="0">
                <a:solidFill>
                  <a:srgbClr val="000000"/>
                </a:solidFill>
                <a:latin typeface="Hagrid Text Heavy"/>
              </a:rPr>
              <a:t>Activity 2</a:t>
            </a:r>
          </a:p>
        </p:txBody>
      </p:sp>
      <p:sp>
        <p:nvSpPr>
          <p:cNvPr id="12" name="Freeform 2">
            <a:extLst>
              <a:ext uri="{FF2B5EF4-FFF2-40B4-BE49-F238E27FC236}">
                <a16:creationId xmlns:a16="http://schemas.microsoft.com/office/drawing/2014/main" id="{AF25A66F-127A-AF85-5DF0-F53B0F321738}"/>
              </a:ext>
            </a:extLst>
          </p:cNvPr>
          <p:cNvSpPr/>
          <p:nvPr/>
        </p:nvSpPr>
        <p:spPr>
          <a:xfrm>
            <a:off x="2404431" y="1579182"/>
            <a:ext cx="1605709" cy="1625857"/>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4" name="Freeform 2">
            <a:extLst>
              <a:ext uri="{FF2B5EF4-FFF2-40B4-BE49-F238E27FC236}">
                <a16:creationId xmlns:a16="http://schemas.microsoft.com/office/drawing/2014/main" id="{94D97B7E-BA7A-77C6-FA6A-CCCBBBD7C3B2}"/>
              </a:ext>
            </a:extLst>
          </p:cNvPr>
          <p:cNvSpPr/>
          <p:nvPr/>
        </p:nvSpPr>
        <p:spPr>
          <a:xfrm>
            <a:off x="8372815" y="1574194"/>
            <a:ext cx="1605709" cy="1625857"/>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Tree>
    <p:extLst>
      <p:ext uri="{BB962C8B-B14F-4D97-AF65-F5344CB8AC3E}">
        <p14:creationId xmlns:p14="http://schemas.microsoft.com/office/powerpoint/2010/main" val="324991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a:extLst>
            <a:ext uri="{FF2B5EF4-FFF2-40B4-BE49-F238E27FC236}">
              <a16:creationId xmlns:a16="http://schemas.microsoft.com/office/drawing/2014/main" id="{B58B5C56-4ADA-94A3-2081-80F6B448B542}"/>
            </a:ext>
          </a:extLst>
        </p:cNvPr>
        <p:cNvGrpSpPr/>
        <p:nvPr/>
      </p:nvGrpSpPr>
      <p:grpSpPr>
        <a:xfrm>
          <a:off x="0" y="0"/>
          <a:ext cx="0" cy="0"/>
          <a:chOff x="0" y="0"/>
          <a:chExt cx="0" cy="0"/>
        </a:xfrm>
      </p:grpSpPr>
      <p:grpSp>
        <p:nvGrpSpPr>
          <p:cNvPr id="3" name="Group 3">
            <a:extLst>
              <a:ext uri="{FF2B5EF4-FFF2-40B4-BE49-F238E27FC236}">
                <a16:creationId xmlns:a16="http://schemas.microsoft.com/office/drawing/2014/main" id="{0FF995EF-6BA6-3C41-80BF-5B541BF76911}"/>
              </a:ext>
            </a:extLst>
          </p:cNvPr>
          <p:cNvGrpSpPr/>
          <p:nvPr/>
        </p:nvGrpSpPr>
        <p:grpSpPr>
          <a:xfrm>
            <a:off x="3516829" y="211285"/>
            <a:ext cx="4826000" cy="830115"/>
            <a:chOff x="0" y="0"/>
            <a:chExt cx="634579" cy="160846"/>
          </a:xfrm>
        </p:grpSpPr>
        <p:sp>
          <p:nvSpPr>
            <p:cNvPr id="4" name="Freeform 4">
              <a:extLst>
                <a:ext uri="{FF2B5EF4-FFF2-40B4-BE49-F238E27FC236}">
                  <a16:creationId xmlns:a16="http://schemas.microsoft.com/office/drawing/2014/main" id="{9430EF8D-CC3E-785E-DF1A-747CFE8A5D96}"/>
                </a:ext>
              </a:extLst>
            </p:cNvPr>
            <p:cNvSpPr/>
            <p:nvPr/>
          </p:nvSpPr>
          <p:spPr>
            <a:xfrm>
              <a:off x="0" y="0"/>
              <a:ext cx="634579" cy="160846"/>
            </a:xfrm>
            <a:custGeom>
              <a:avLst/>
              <a:gdLst/>
              <a:ahLst/>
              <a:cxnLst/>
              <a:rect l="l" t="t" r="r" b="b"/>
              <a:pathLst>
                <a:path w="634579" h="160846">
                  <a:moveTo>
                    <a:pt x="9257" y="0"/>
                  </a:moveTo>
                  <a:lnTo>
                    <a:pt x="625322" y="0"/>
                  </a:lnTo>
                  <a:cubicBezTo>
                    <a:pt x="627777" y="0"/>
                    <a:pt x="630131" y="975"/>
                    <a:pt x="631867" y="2711"/>
                  </a:cubicBezTo>
                  <a:cubicBezTo>
                    <a:pt x="633603" y="4447"/>
                    <a:pt x="634579" y="6802"/>
                    <a:pt x="634579" y="9257"/>
                  </a:cubicBezTo>
                  <a:lnTo>
                    <a:pt x="634579" y="151589"/>
                  </a:lnTo>
                  <a:cubicBezTo>
                    <a:pt x="634579" y="154044"/>
                    <a:pt x="633603" y="156399"/>
                    <a:pt x="631867" y="158135"/>
                  </a:cubicBezTo>
                  <a:cubicBezTo>
                    <a:pt x="630131" y="159871"/>
                    <a:pt x="627777" y="160846"/>
                    <a:pt x="625322" y="160846"/>
                  </a:cubicBezTo>
                  <a:lnTo>
                    <a:pt x="9257" y="160846"/>
                  </a:lnTo>
                  <a:cubicBezTo>
                    <a:pt x="6802" y="160846"/>
                    <a:pt x="4447" y="159871"/>
                    <a:pt x="2711" y="158135"/>
                  </a:cubicBezTo>
                  <a:cubicBezTo>
                    <a:pt x="975" y="156399"/>
                    <a:pt x="0" y="154044"/>
                    <a:pt x="0" y="151589"/>
                  </a:cubicBezTo>
                  <a:lnTo>
                    <a:pt x="0" y="9257"/>
                  </a:lnTo>
                  <a:cubicBezTo>
                    <a:pt x="0" y="6802"/>
                    <a:pt x="975" y="4447"/>
                    <a:pt x="2711" y="2711"/>
                  </a:cubicBezTo>
                  <a:cubicBezTo>
                    <a:pt x="4447" y="975"/>
                    <a:pt x="6802" y="0"/>
                    <a:pt x="9257" y="0"/>
                  </a:cubicBezTo>
                  <a:close/>
                </a:path>
              </a:pathLst>
            </a:custGeom>
            <a:solidFill>
              <a:srgbClr val="F4D059"/>
            </a:solidFill>
            <a:ln w="47625" cap="sq">
              <a:solidFill>
                <a:srgbClr val="000000"/>
              </a:solidFill>
              <a:prstDash val="solid"/>
              <a:miter/>
            </a:ln>
          </p:spPr>
          <p:txBody>
            <a:bodyPr/>
            <a:lstStyle/>
            <a:p>
              <a:endParaRPr lang="en-GB"/>
            </a:p>
          </p:txBody>
        </p:sp>
        <p:sp>
          <p:nvSpPr>
            <p:cNvPr id="5" name="TextBox 5">
              <a:extLst>
                <a:ext uri="{FF2B5EF4-FFF2-40B4-BE49-F238E27FC236}">
                  <a16:creationId xmlns:a16="http://schemas.microsoft.com/office/drawing/2014/main" id="{FD6014BE-DBEB-635E-B109-1CB3D957832F}"/>
                </a:ext>
              </a:extLst>
            </p:cNvPr>
            <p:cNvSpPr txBox="1"/>
            <p:nvPr/>
          </p:nvSpPr>
          <p:spPr>
            <a:xfrm>
              <a:off x="0" y="19050"/>
              <a:ext cx="634579" cy="141796"/>
            </a:xfrm>
            <a:prstGeom prst="rect">
              <a:avLst/>
            </a:prstGeom>
          </p:spPr>
          <p:txBody>
            <a:bodyPr lIns="0" tIns="0" rIns="0" bIns="0" rtlCol="0" anchor="ctr"/>
            <a:lstStyle/>
            <a:p>
              <a:pPr algn="ctr" defTabSz="609630">
                <a:lnSpc>
                  <a:spcPts val="2200"/>
                </a:lnSpc>
                <a:spcBef>
                  <a:spcPct val="0"/>
                </a:spcBef>
              </a:pPr>
              <a:r>
                <a:rPr lang="en-US" sz="2400" spc="124" dirty="0">
                  <a:solidFill>
                    <a:srgbClr val="000000"/>
                  </a:solidFill>
                  <a:latin typeface="Hagrid Text Heavy"/>
                </a:rPr>
                <a:t>AGREE OR DISAGREE?</a:t>
              </a:r>
            </a:p>
          </p:txBody>
        </p:sp>
      </p:grpSp>
      <p:sp>
        <p:nvSpPr>
          <p:cNvPr id="15" name="TextBox 5">
            <a:extLst>
              <a:ext uri="{FF2B5EF4-FFF2-40B4-BE49-F238E27FC236}">
                <a16:creationId xmlns:a16="http://schemas.microsoft.com/office/drawing/2014/main" id="{205C8FCD-AF66-8D58-EAA1-D5F3C6968D69}"/>
              </a:ext>
            </a:extLst>
          </p:cNvPr>
          <p:cNvSpPr txBox="1"/>
          <p:nvPr/>
        </p:nvSpPr>
        <p:spPr>
          <a:xfrm>
            <a:off x="696686" y="2416210"/>
            <a:ext cx="11277599" cy="3833128"/>
          </a:xfrm>
          <a:prstGeom prst="rect">
            <a:avLst/>
          </a:prstGeom>
          <a:noFill/>
        </p:spPr>
        <p:txBody>
          <a:bodyPr lIns="0" tIns="0" rIns="0" bIns="0" rtlCol="0" anchor="ctr"/>
          <a:lstStyle/>
          <a:p>
            <a:pPr marL="342900" lvl="0" indent="-342900" rtl="0">
              <a:lnSpc>
                <a:spcPct val="115000"/>
              </a:lnSpc>
              <a:spcAft>
                <a:spcPts val="800"/>
              </a:spcAft>
              <a:buFont typeface="+mj-lt"/>
              <a:buAutoNum type="alphaLcParenR"/>
            </a:pPr>
            <a:r>
              <a:rPr lang="en-GB" sz="2400" kern="100" dirty="0">
                <a:effectLst/>
                <a:latin typeface="Aptos" panose="020B0004020202020204" pitchFamily="34" charset="0"/>
                <a:ea typeface="DengXian" panose="02010600030101010101" pitchFamily="2" charset="-122"/>
                <a:cs typeface="Arial" panose="020B0604020202020204" pitchFamily="34" charset="0"/>
              </a:rPr>
              <a:t>I think it is safe for researchers to share the de-identified information for the purposes of health research</a:t>
            </a:r>
            <a:r>
              <a:rPr lang="en-GB" sz="1800" b="1" kern="100" dirty="0">
                <a:effectLst/>
                <a:latin typeface="Aptos" panose="020B0004020202020204" pitchFamily="34" charset="0"/>
                <a:ea typeface="DengXian" panose="02010600030101010101" pitchFamily="2" charset="-122"/>
                <a:cs typeface="Arial" panose="020B0604020202020204" pitchFamily="34" charset="0"/>
              </a:rPr>
              <a:t>.</a:t>
            </a:r>
          </a:p>
          <a:p>
            <a:pPr marL="342900" indent="-342900">
              <a:lnSpc>
                <a:spcPct val="115000"/>
              </a:lnSpc>
              <a:spcAft>
                <a:spcPts val="800"/>
              </a:spcAft>
              <a:buFont typeface="+mj-lt"/>
              <a:buAutoNum type="alphaLcParenR"/>
            </a:pPr>
            <a:r>
              <a:rPr lang="en-GB" sz="2400" kern="100" dirty="0">
                <a:effectLst/>
                <a:latin typeface="Aptos" panose="020B0004020202020204" pitchFamily="34" charset="0"/>
                <a:ea typeface="DengXian" panose="02010600030101010101" pitchFamily="2" charset="-122"/>
                <a:cs typeface="Arial" panose="020B0604020202020204" pitchFamily="34" charset="0"/>
              </a:rPr>
              <a:t>I think there should be extra steps taken to keep the data safe – de-identification is not enough.</a:t>
            </a:r>
          </a:p>
          <a:p>
            <a:pPr marL="342900" indent="-342900">
              <a:lnSpc>
                <a:spcPct val="115000"/>
              </a:lnSpc>
              <a:spcAft>
                <a:spcPts val="800"/>
              </a:spcAft>
              <a:buFont typeface="+mj-lt"/>
              <a:buAutoNum type="alphaLcParenR"/>
            </a:pPr>
            <a:r>
              <a:rPr lang="en-GB" sz="2400" kern="100" dirty="0">
                <a:effectLst/>
                <a:latin typeface="Aptos" panose="020B0004020202020204" pitchFamily="34" charset="0"/>
                <a:ea typeface="DengXian" panose="02010600030101010101" pitchFamily="2" charset="-122"/>
                <a:cs typeface="Arial" panose="020B0604020202020204" pitchFamily="34" charset="0"/>
              </a:rPr>
              <a:t>I would be happy to participate in health research, if I knew that my personal information would be de-identified.</a:t>
            </a:r>
          </a:p>
          <a:p>
            <a:pPr marL="342900" indent="-342900">
              <a:lnSpc>
                <a:spcPct val="115000"/>
              </a:lnSpc>
              <a:spcAft>
                <a:spcPts val="800"/>
              </a:spcAft>
              <a:buFont typeface="+mj-lt"/>
              <a:buAutoNum type="alphaLcParenR"/>
            </a:pPr>
            <a:endParaRPr lang="en-GB" sz="2400" kern="100" dirty="0">
              <a:effectLst/>
              <a:latin typeface="Aptos" panose="020B0004020202020204" pitchFamily="34" charset="0"/>
              <a:ea typeface="DengXian" panose="02010600030101010101" pitchFamily="2" charset="-122"/>
              <a:cs typeface="Arial" panose="020B0604020202020204" pitchFamily="34" charset="0"/>
            </a:endParaRPr>
          </a:p>
          <a:p>
            <a:pPr marL="342900" lvl="0" indent="-342900" rtl="0">
              <a:lnSpc>
                <a:spcPct val="115000"/>
              </a:lnSpc>
              <a:spcAft>
                <a:spcPts val="800"/>
              </a:spcAft>
              <a:buFont typeface="+mj-lt"/>
              <a:buAutoNum type="alphaLcParenR"/>
            </a:pPr>
            <a:endParaRPr lang="en-GB" sz="18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9" name="Freeform 2">
            <a:extLst>
              <a:ext uri="{FF2B5EF4-FFF2-40B4-BE49-F238E27FC236}">
                <a16:creationId xmlns:a16="http://schemas.microsoft.com/office/drawing/2014/main" id="{F653EF69-7085-9F13-B979-766462627349}"/>
              </a:ext>
            </a:extLst>
          </p:cNvPr>
          <p:cNvSpPr/>
          <p:nvPr/>
        </p:nvSpPr>
        <p:spPr>
          <a:xfrm>
            <a:off x="1556132" y="111297"/>
            <a:ext cx="1385371" cy="1387211"/>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10" name="Freeform 2">
            <a:extLst>
              <a:ext uri="{FF2B5EF4-FFF2-40B4-BE49-F238E27FC236}">
                <a16:creationId xmlns:a16="http://schemas.microsoft.com/office/drawing/2014/main" id="{F91B3A30-6D65-119D-7DC8-F816859579B0}"/>
              </a:ext>
            </a:extLst>
          </p:cNvPr>
          <p:cNvSpPr/>
          <p:nvPr/>
        </p:nvSpPr>
        <p:spPr>
          <a:xfrm>
            <a:off x="8918155" y="111297"/>
            <a:ext cx="1385371" cy="1387211"/>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Tree>
    <p:extLst>
      <p:ext uri="{BB962C8B-B14F-4D97-AF65-F5344CB8AC3E}">
        <p14:creationId xmlns:p14="http://schemas.microsoft.com/office/powerpoint/2010/main" val="22439037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8DEE8"/>
        </a:solidFill>
        <a:effectLst/>
      </p:bgPr>
    </p:bg>
    <p:spTree>
      <p:nvGrpSpPr>
        <p:cNvPr id="1" name="">
          <a:extLst>
            <a:ext uri="{FF2B5EF4-FFF2-40B4-BE49-F238E27FC236}">
              <a16:creationId xmlns:a16="http://schemas.microsoft.com/office/drawing/2014/main" id="{A46D4968-67F3-BC20-D402-063889EC1234}"/>
            </a:ext>
          </a:extLst>
        </p:cNvPr>
        <p:cNvGrpSpPr/>
        <p:nvPr/>
      </p:nvGrpSpPr>
      <p:grpSpPr>
        <a:xfrm>
          <a:off x="0" y="0"/>
          <a:ext cx="0" cy="0"/>
          <a:chOff x="0" y="0"/>
          <a:chExt cx="0" cy="0"/>
        </a:xfrm>
      </p:grpSpPr>
      <p:grpSp>
        <p:nvGrpSpPr>
          <p:cNvPr id="6" name="Group 2">
            <a:extLst>
              <a:ext uri="{FF2B5EF4-FFF2-40B4-BE49-F238E27FC236}">
                <a16:creationId xmlns:a16="http://schemas.microsoft.com/office/drawing/2014/main" id="{1B433ED7-F944-863F-BB0C-E2D8C92449A8}"/>
              </a:ext>
            </a:extLst>
          </p:cNvPr>
          <p:cNvGrpSpPr/>
          <p:nvPr/>
        </p:nvGrpSpPr>
        <p:grpSpPr>
          <a:xfrm>
            <a:off x="1120877" y="899652"/>
            <a:ext cx="10486104" cy="5486400"/>
            <a:chOff x="0" y="0"/>
            <a:chExt cx="2001069" cy="1222980"/>
          </a:xfrm>
        </p:grpSpPr>
        <p:sp>
          <p:nvSpPr>
            <p:cNvPr id="7" name="Freeform 3">
              <a:extLst>
                <a:ext uri="{FF2B5EF4-FFF2-40B4-BE49-F238E27FC236}">
                  <a16:creationId xmlns:a16="http://schemas.microsoft.com/office/drawing/2014/main" id="{FEEA1556-04AF-6E3D-AC00-B22651FF1268}"/>
                </a:ext>
              </a:extLst>
            </p:cNvPr>
            <p:cNvSpPr/>
            <p:nvPr/>
          </p:nvSpPr>
          <p:spPr>
            <a:xfrm>
              <a:off x="0" y="0"/>
              <a:ext cx="2001069" cy="1222980"/>
            </a:xfrm>
            <a:custGeom>
              <a:avLst/>
              <a:gdLst/>
              <a:ahLst/>
              <a:cxnLst/>
              <a:rect l="l" t="t" r="r" b="b"/>
              <a:pathLst>
                <a:path w="2001069" h="1222980">
                  <a:moveTo>
                    <a:pt x="2935" y="0"/>
                  </a:moveTo>
                  <a:lnTo>
                    <a:pt x="1998134" y="0"/>
                  </a:lnTo>
                  <a:cubicBezTo>
                    <a:pt x="1999755" y="0"/>
                    <a:pt x="2001069" y="1314"/>
                    <a:pt x="2001069" y="2935"/>
                  </a:cubicBezTo>
                  <a:lnTo>
                    <a:pt x="2001069" y="1220045"/>
                  </a:lnTo>
                  <a:cubicBezTo>
                    <a:pt x="2001069" y="1220823"/>
                    <a:pt x="2000760" y="1221570"/>
                    <a:pt x="2000209" y="1222120"/>
                  </a:cubicBezTo>
                  <a:cubicBezTo>
                    <a:pt x="1999659" y="1222671"/>
                    <a:pt x="1998912" y="1222980"/>
                    <a:pt x="1998134" y="1222980"/>
                  </a:cubicBezTo>
                  <a:lnTo>
                    <a:pt x="2935" y="1222980"/>
                  </a:lnTo>
                  <a:cubicBezTo>
                    <a:pt x="1314" y="1222980"/>
                    <a:pt x="0" y="1221666"/>
                    <a:pt x="0" y="1220045"/>
                  </a:cubicBezTo>
                  <a:lnTo>
                    <a:pt x="0" y="2935"/>
                  </a:lnTo>
                  <a:cubicBezTo>
                    <a:pt x="0" y="1314"/>
                    <a:pt x="1314" y="0"/>
                    <a:pt x="2935" y="0"/>
                  </a:cubicBezTo>
                  <a:close/>
                </a:path>
              </a:pathLst>
            </a:custGeom>
            <a:solidFill>
              <a:srgbClr val="E8F8FD"/>
            </a:solidFill>
            <a:ln w="47625" cap="sq">
              <a:solidFill>
                <a:srgbClr val="000000"/>
              </a:solidFill>
              <a:prstDash val="solid"/>
              <a:miter/>
            </a:ln>
          </p:spPr>
          <p:txBody>
            <a:bodyPr/>
            <a:lstStyle/>
            <a:p>
              <a:endParaRPr lang="en-GB"/>
            </a:p>
          </p:txBody>
        </p:sp>
        <p:sp>
          <p:nvSpPr>
            <p:cNvPr id="8" name="TextBox 4">
              <a:extLst>
                <a:ext uri="{FF2B5EF4-FFF2-40B4-BE49-F238E27FC236}">
                  <a16:creationId xmlns:a16="http://schemas.microsoft.com/office/drawing/2014/main" id="{A39AD00A-FE62-D02E-88A5-8D79E8ADC485}"/>
                </a:ext>
              </a:extLst>
            </p:cNvPr>
            <p:cNvSpPr txBox="1"/>
            <p:nvPr/>
          </p:nvSpPr>
          <p:spPr>
            <a:xfrm>
              <a:off x="0" y="-76200"/>
              <a:ext cx="2001069" cy="1299180"/>
            </a:xfrm>
            <a:prstGeom prst="rect">
              <a:avLst/>
            </a:prstGeom>
          </p:spPr>
          <p:txBody>
            <a:bodyPr lIns="0" tIns="0" rIns="0" bIns="0" rtlCol="0" anchor="ctr"/>
            <a:lstStyle/>
            <a:p>
              <a:pPr defTabSz="609630">
                <a:lnSpc>
                  <a:spcPts val="1866"/>
                </a:lnSpc>
                <a:spcBef>
                  <a:spcPct val="0"/>
                </a:spcBef>
              </a:pPr>
              <a:endParaRPr sz="1200">
                <a:solidFill>
                  <a:prstClr val="black"/>
                </a:solidFill>
                <a:latin typeface="Calibri"/>
              </a:endParaRPr>
            </a:p>
          </p:txBody>
        </p:sp>
      </p:grpSp>
      <p:sp>
        <p:nvSpPr>
          <p:cNvPr id="5" name="TextBox 5">
            <a:extLst>
              <a:ext uri="{FF2B5EF4-FFF2-40B4-BE49-F238E27FC236}">
                <a16:creationId xmlns:a16="http://schemas.microsoft.com/office/drawing/2014/main" id="{26867EE0-9A3B-98D5-38DE-F9555DD1A31D}"/>
              </a:ext>
            </a:extLst>
          </p:cNvPr>
          <p:cNvSpPr txBox="1"/>
          <p:nvPr/>
        </p:nvSpPr>
        <p:spPr>
          <a:xfrm>
            <a:off x="2908451" y="3200051"/>
            <a:ext cx="6566053" cy="2176668"/>
          </a:xfrm>
          <a:prstGeom prst="rect">
            <a:avLst/>
          </a:prstGeom>
        </p:spPr>
        <p:txBody>
          <a:bodyPr lIns="0" tIns="0" rIns="0" bIns="0" rtlCol="0" anchor="ctr"/>
          <a:lstStyle/>
          <a:p>
            <a:pPr algn="ctr">
              <a:lnSpc>
                <a:spcPct val="115000"/>
              </a:lnSpc>
              <a:spcAft>
                <a:spcPts val="800"/>
              </a:spcAft>
            </a:pPr>
            <a:endParaRPr lang="en-GB" sz="1800" kern="100" dirty="0">
              <a:effectLst/>
              <a:latin typeface="Aptos" panose="020B0004020202020204" pitchFamily="34" charset="0"/>
              <a:ea typeface="DengXian" panose="02010600030101010101" pitchFamily="2" charset="-122"/>
              <a:cs typeface="Arial" panose="020B0604020202020204" pitchFamily="34" charset="0"/>
            </a:endParaRPr>
          </a:p>
        </p:txBody>
      </p:sp>
      <p:sp>
        <p:nvSpPr>
          <p:cNvPr id="2" name="TextBox 2">
            <a:extLst>
              <a:ext uri="{FF2B5EF4-FFF2-40B4-BE49-F238E27FC236}">
                <a16:creationId xmlns:a16="http://schemas.microsoft.com/office/drawing/2014/main" id="{B73CE0D2-EE6A-04A6-22F3-FE6BB9EDE683}"/>
              </a:ext>
            </a:extLst>
          </p:cNvPr>
          <p:cNvSpPr txBox="1"/>
          <p:nvPr/>
        </p:nvSpPr>
        <p:spPr>
          <a:xfrm>
            <a:off x="2234012" y="2040874"/>
            <a:ext cx="7914929" cy="692497"/>
          </a:xfrm>
          <a:prstGeom prst="rect">
            <a:avLst/>
          </a:prstGeom>
        </p:spPr>
        <p:txBody>
          <a:bodyPr lIns="0" tIns="0" rIns="0" bIns="0" rtlCol="0" anchor="t">
            <a:spAutoFit/>
          </a:bodyPr>
          <a:lstStyle/>
          <a:p>
            <a:pPr algn="ctr" defTabSz="609630">
              <a:lnSpc>
                <a:spcPts val="5427"/>
              </a:lnSpc>
              <a:spcBef>
                <a:spcPct val="0"/>
              </a:spcBef>
            </a:pPr>
            <a:r>
              <a:rPr lang="en-US" sz="4934" dirty="0">
                <a:solidFill>
                  <a:srgbClr val="000000"/>
                </a:solidFill>
                <a:latin typeface="Hagrid Text Heavy"/>
              </a:rPr>
              <a:t>Activity 3</a:t>
            </a:r>
          </a:p>
        </p:txBody>
      </p:sp>
      <p:sp>
        <p:nvSpPr>
          <p:cNvPr id="12" name="Freeform 2">
            <a:extLst>
              <a:ext uri="{FF2B5EF4-FFF2-40B4-BE49-F238E27FC236}">
                <a16:creationId xmlns:a16="http://schemas.microsoft.com/office/drawing/2014/main" id="{ACE55A9C-C138-86B7-142A-31D82C349219}"/>
              </a:ext>
            </a:extLst>
          </p:cNvPr>
          <p:cNvSpPr/>
          <p:nvPr/>
        </p:nvSpPr>
        <p:spPr>
          <a:xfrm>
            <a:off x="2338283" y="1227945"/>
            <a:ext cx="1605709" cy="1625857"/>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4" name="Freeform 2">
            <a:extLst>
              <a:ext uri="{FF2B5EF4-FFF2-40B4-BE49-F238E27FC236}">
                <a16:creationId xmlns:a16="http://schemas.microsoft.com/office/drawing/2014/main" id="{5A7C498F-58D7-E5CD-3D2A-740316693ECB}"/>
              </a:ext>
            </a:extLst>
          </p:cNvPr>
          <p:cNvSpPr/>
          <p:nvPr/>
        </p:nvSpPr>
        <p:spPr>
          <a:xfrm>
            <a:off x="8352279" y="1227944"/>
            <a:ext cx="1605709" cy="1625857"/>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4" name="TextBox 3">
            <a:extLst>
              <a:ext uri="{FF2B5EF4-FFF2-40B4-BE49-F238E27FC236}">
                <a16:creationId xmlns:a16="http://schemas.microsoft.com/office/drawing/2014/main" id="{1EA9FBD0-8BA7-AC4F-BB0E-59561022956F}"/>
              </a:ext>
            </a:extLst>
          </p:cNvPr>
          <p:cNvSpPr txBox="1"/>
          <p:nvPr/>
        </p:nvSpPr>
        <p:spPr>
          <a:xfrm>
            <a:off x="1696066" y="3075211"/>
            <a:ext cx="9375057" cy="3138936"/>
          </a:xfrm>
          <a:prstGeom prst="rect">
            <a:avLst/>
          </a:prstGeom>
          <a:noFill/>
        </p:spPr>
        <p:txBody>
          <a:bodyPr wrap="square">
            <a:spAutoFit/>
          </a:bodyPr>
          <a:lstStyle/>
          <a:p>
            <a:pPr algn="ctr">
              <a:lnSpc>
                <a:spcPct val="115000"/>
              </a:lnSpc>
              <a:spcAft>
                <a:spcPts val="800"/>
              </a:spcAft>
            </a:pPr>
            <a:r>
              <a:rPr lang="en-GB" sz="2800" kern="100" dirty="0">
                <a:effectLst/>
                <a:latin typeface="Codec Pro"/>
                <a:ea typeface="DengXian" panose="02010600030101010101" pitchFamily="2" charset="-122"/>
                <a:cs typeface="Arial" panose="020B0604020202020204" pitchFamily="34" charset="0"/>
              </a:rPr>
              <a:t>Use the debate pack to discuss the pros and cons of young people providing personal data in health and wellbeing surveys at school</a:t>
            </a:r>
          </a:p>
          <a:p>
            <a:pPr algn="ctr">
              <a:lnSpc>
                <a:spcPct val="115000"/>
              </a:lnSpc>
              <a:spcAft>
                <a:spcPts val="800"/>
              </a:spcAft>
            </a:pPr>
            <a:r>
              <a:rPr lang="en-GB" sz="2800" kern="100" dirty="0">
                <a:latin typeface="Codec Pro"/>
                <a:ea typeface="DengXian" panose="02010600030101010101" pitchFamily="2" charset="-122"/>
                <a:cs typeface="Arial" panose="020B0604020202020204" pitchFamily="34" charset="0"/>
              </a:rPr>
              <a:t>Motion: </a:t>
            </a:r>
            <a:r>
              <a:rPr lang="en-GB" sz="2800" dirty="0">
                <a:latin typeface="Codec Pro"/>
              </a:rPr>
              <a:t>“</a:t>
            </a:r>
            <a:r>
              <a:rPr lang="en-GB" sz="2800" b="1" i="1" dirty="0">
                <a:latin typeface="Codec Pro"/>
              </a:rPr>
              <a:t>It is ethical to ask young people to provide personal data (</a:t>
            </a:r>
            <a:r>
              <a:rPr lang="en-GB" sz="2800" b="1" i="1" dirty="0" err="1">
                <a:latin typeface="Codec Pro"/>
              </a:rPr>
              <a:t>ie</a:t>
            </a:r>
            <a:r>
              <a:rPr lang="en-GB" sz="2800" b="1" i="1" dirty="0">
                <a:latin typeface="Codec Pro"/>
              </a:rPr>
              <a:t>. name or Scottish Candidate Number) in health and wellbeing surveys at school.” </a:t>
            </a:r>
            <a:endParaRPr lang="en-GB" sz="2800" b="1" i="1" kern="100" dirty="0">
              <a:effectLst/>
              <a:latin typeface="Codec Pro"/>
              <a:ea typeface="DengXian" panose="02010600030101010101" pitchFamily="2" charset="-122"/>
              <a:cs typeface="Arial" panose="020B0604020202020204" pitchFamily="34" charset="0"/>
            </a:endParaRPr>
          </a:p>
        </p:txBody>
      </p:sp>
    </p:spTree>
    <p:extLst>
      <p:ext uri="{BB962C8B-B14F-4D97-AF65-F5344CB8AC3E}">
        <p14:creationId xmlns:p14="http://schemas.microsoft.com/office/powerpoint/2010/main" val="208649540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1081</TotalTime>
  <Words>858</Words>
  <Application>Microsoft Office PowerPoint</Application>
  <PresentationFormat>Widescreen</PresentationFormat>
  <Paragraphs>73</Paragraphs>
  <Slides>15</Slides>
  <Notes>6</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Aptos</vt:lpstr>
      <vt:lpstr>Arial</vt:lpstr>
      <vt:lpstr>Calibri</vt:lpstr>
      <vt:lpstr>Codec Pro</vt:lpstr>
      <vt:lpstr>Codec Pro ExtraBold</vt:lpstr>
      <vt:lpstr>Hagrid Text Bold</vt:lpstr>
      <vt:lpstr>Hagrid Text Heavy</vt:lpstr>
      <vt:lpstr>Wingdings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Anne Richmond</dc:creator>
  <cp:lastModifiedBy>Sarah Robertson</cp:lastModifiedBy>
  <cp:revision>26</cp:revision>
  <dcterms:created xsi:type="dcterms:W3CDTF">2024-09-30T13:05:05Z</dcterms:created>
  <dcterms:modified xsi:type="dcterms:W3CDTF">2026-03-31T13:13:48Z</dcterms:modified>
</cp:coreProperties>
</file>