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82" r:id="rId4"/>
    <p:sldId id="284" r:id="rId5"/>
    <p:sldId id="281" r:id="rId6"/>
    <p:sldId id="259" r:id="rId7"/>
    <p:sldId id="260" r:id="rId8"/>
    <p:sldId id="261" r:id="rId9"/>
    <p:sldId id="262" r:id="rId10"/>
    <p:sldId id="28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D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76" d="100"/>
          <a:sy n="76" d="100"/>
        </p:scale>
        <p:origin x="220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1B386B-BBAF-48DD-B52B-802287E235FC}" type="datetimeFigureOut">
              <a:rPr lang="en-GB" smtClean="0"/>
              <a:t>31/03/2026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494C09-D225-44A0-BC2D-9F4E750410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9420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Collaboration between Scottish Universities and NHS Scotland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B7EFD4-9D5B-AD46-B516-1973154AA81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1583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4F3D5-4C93-D3E8-E527-F2132908CB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C06E2D-07E7-C956-7410-0CEEDEF65D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0DC5C5-92E9-CCD0-E881-F5C80C2476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Collaboration between Scottish Universities and NHS Scotland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D6199C-37AA-53E4-D93C-38BB4FA8EC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B7EFD4-9D5B-AD46-B516-1973154AA81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785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743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129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013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029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06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511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59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5218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37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20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07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256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sv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png"/><Relationship Id="rId21" Type="http://schemas.openxmlformats.org/officeDocument/2006/relationships/image" Target="../media/image21.svg"/><Relationship Id="rId7" Type="http://schemas.openxmlformats.org/officeDocument/2006/relationships/image" Target="../media/image7.svg"/><Relationship Id="rId12" Type="http://schemas.openxmlformats.org/officeDocument/2006/relationships/image" Target="../media/image12.png"/><Relationship Id="rId17" Type="http://schemas.openxmlformats.org/officeDocument/2006/relationships/image" Target="../media/image17.svg"/><Relationship Id="rId25" Type="http://schemas.openxmlformats.org/officeDocument/2006/relationships/image" Target="../media/image25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24" Type="http://schemas.openxmlformats.org/officeDocument/2006/relationships/image" Target="../media/image24.png"/><Relationship Id="rId5" Type="http://schemas.openxmlformats.org/officeDocument/2006/relationships/image" Target="../media/image5.svg"/><Relationship Id="rId15" Type="http://schemas.openxmlformats.org/officeDocument/2006/relationships/image" Target="../media/image15.svg"/><Relationship Id="rId23" Type="http://schemas.openxmlformats.org/officeDocument/2006/relationships/image" Target="../media/image23.sv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svg"/><Relationship Id="rId4" Type="http://schemas.openxmlformats.org/officeDocument/2006/relationships/image" Target="../media/image4.png"/><Relationship Id="rId9" Type="http://schemas.openxmlformats.org/officeDocument/2006/relationships/image" Target="../media/image9.sv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svg"/><Relationship Id="rId30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svg"/><Relationship Id="rId3" Type="http://schemas.openxmlformats.org/officeDocument/2006/relationships/image" Target="../media/image41.svg"/><Relationship Id="rId7" Type="http://schemas.openxmlformats.org/officeDocument/2006/relationships/image" Target="../media/image45.sv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49.svg"/><Relationship Id="rId5" Type="http://schemas.openxmlformats.org/officeDocument/2006/relationships/image" Target="../media/image43.sv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D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70171" y="1283496"/>
            <a:ext cx="8791179" cy="5153212"/>
            <a:chOff x="0" y="0"/>
            <a:chExt cx="2001069" cy="122298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01069" cy="1222980"/>
            </a:xfrm>
            <a:custGeom>
              <a:avLst/>
              <a:gdLst/>
              <a:ahLst/>
              <a:cxnLst/>
              <a:rect l="l" t="t" r="r" b="b"/>
              <a:pathLst>
                <a:path w="2001069" h="1222980">
                  <a:moveTo>
                    <a:pt x="2935" y="0"/>
                  </a:moveTo>
                  <a:lnTo>
                    <a:pt x="1998134" y="0"/>
                  </a:lnTo>
                  <a:cubicBezTo>
                    <a:pt x="1999755" y="0"/>
                    <a:pt x="2001069" y="1314"/>
                    <a:pt x="2001069" y="2935"/>
                  </a:cubicBezTo>
                  <a:lnTo>
                    <a:pt x="2001069" y="1220045"/>
                  </a:lnTo>
                  <a:cubicBezTo>
                    <a:pt x="2001069" y="1220823"/>
                    <a:pt x="2000760" y="1221570"/>
                    <a:pt x="2000209" y="1222120"/>
                  </a:cubicBezTo>
                  <a:cubicBezTo>
                    <a:pt x="1999659" y="1222671"/>
                    <a:pt x="1998912" y="1222980"/>
                    <a:pt x="1998134" y="1222980"/>
                  </a:cubicBezTo>
                  <a:lnTo>
                    <a:pt x="2935" y="1222980"/>
                  </a:lnTo>
                  <a:cubicBezTo>
                    <a:pt x="1314" y="1222980"/>
                    <a:pt x="0" y="1221666"/>
                    <a:pt x="0" y="1220045"/>
                  </a:cubicBezTo>
                  <a:lnTo>
                    <a:pt x="0" y="2935"/>
                  </a:lnTo>
                  <a:cubicBezTo>
                    <a:pt x="0" y="1314"/>
                    <a:pt x="1314" y="0"/>
                    <a:pt x="2935" y="0"/>
                  </a:cubicBezTo>
                  <a:close/>
                </a:path>
              </a:pathLst>
            </a:custGeom>
            <a:solidFill>
              <a:srgbClr val="E8F8FD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2001069" cy="129918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defTabSz="609630">
                <a:lnSpc>
                  <a:spcPts val="1866"/>
                </a:lnSpc>
                <a:spcBef>
                  <a:spcPct val="0"/>
                </a:spcBef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2426264" y="4083338"/>
            <a:ext cx="7339471" cy="2009453"/>
            <a:chOff x="0" y="0"/>
            <a:chExt cx="1398636" cy="23118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398636" cy="231188"/>
            </a:xfrm>
            <a:custGeom>
              <a:avLst/>
              <a:gdLst/>
              <a:ahLst/>
              <a:cxnLst/>
              <a:rect l="l" t="t" r="r" b="b"/>
              <a:pathLst>
                <a:path w="1398636" h="231188">
                  <a:moveTo>
                    <a:pt x="5040" y="0"/>
                  </a:moveTo>
                  <a:lnTo>
                    <a:pt x="1393596" y="0"/>
                  </a:lnTo>
                  <a:cubicBezTo>
                    <a:pt x="1394933" y="0"/>
                    <a:pt x="1396214" y="531"/>
                    <a:pt x="1397160" y="1476"/>
                  </a:cubicBezTo>
                  <a:cubicBezTo>
                    <a:pt x="1398105" y="2421"/>
                    <a:pt x="1398636" y="3703"/>
                    <a:pt x="1398636" y="5040"/>
                  </a:cubicBezTo>
                  <a:lnTo>
                    <a:pt x="1398636" y="226148"/>
                  </a:lnTo>
                  <a:cubicBezTo>
                    <a:pt x="1398636" y="227484"/>
                    <a:pt x="1398105" y="228766"/>
                    <a:pt x="1397160" y="229711"/>
                  </a:cubicBezTo>
                  <a:cubicBezTo>
                    <a:pt x="1396214" y="230657"/>
                    <a:pt x="1394933" y="231188"/>
                    <a:pt x="1393596" y="231188"/>
                  </a:cubicBezTo>
                  <a:lnTo>
                    <a:pt x="5040" y="231188"/>
                  </a:lnTo>
                  <a:cubicBezTo>
                    <a:pt x="3703" y="231188"/>
                    <a:pt x="2421" y="230657"/>
                    <a:pt x="1476" y="229711"/>
                  </a:cubicBezTo>
                  <a:cubicBezTo>
                    <a:pt x="531" y="228766"/>
                    <a:pt x="0" y="227484"/>
                    <a:pt x="0" y="226148"/>
                  </a:cubicBezTo>
                  <a:lnTo>
                    <a:pt x="0" y="5040"/>
                  </a:lnTo>
                  <a:cubicBezTo>
                    <a:pt x="0" y="3703"/>
                    <a:pt x="531" y="2421"/>
                    <a:pt x="1476" y="1476"/>
                  </a:cubicBezTo>
                  <a:cubicBezTo>
                    <a:pt x="2421" y="531"/>
                    <a:pt x="3703" y="0"/>
                    <a:pt x="5040" y="0"/>
                  </a:cubicBezTo>
                  <a:close/>
                </a:path>
              </a:pathLst>
            </a:custGeom>
            <a:solidFill>
              <a:srgbClr val="73B46D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pPr defTabSz="609630"/>
              <a:endParaRPr lang="en-GB" sz="1200" dirty="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1398636" cy="26928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 defTabSz="609630">
                <a:lnSpc>
                  <a:spcPts val="2760"/>
                </a:lnSpc>
              </a:pPr>
              <a:endParaRPr lang="en-US" sz="2933" dirty="0">
                <a:solidFill>
                  <a:srgbClr val="000000"/>
                </a:solidFill>
                <a:latin typeface="Codec Pro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277806" y="1671567"/>
            <a:ext cx="7636388" cy="22570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8798"/>
              </a:lnSpc>
            </a:pPr>
            <a:r>
              <a:rPr lang="en-US" sz="8000" dirty="0">
                <a:solidFill>
                  <a:srgbClr val="000000"/>
                </a:solidFill>
                <a:latin typeface="Hagrid Text Bold"/>
              </a:rPr>
              <a:t>Why big data  matters</a:t>
            </a:r>
          </a:p>
        </p:txBody>
      </p:sp>
      <p:sp>
        <p:nvSpPr>
          <p:cNvPr id="9" name="Freeform 9"/>
          <p:cNvSpPr/>
          <p:nvPr/>
        </p:nvSpPr>
        <p:spPr>
          <a:xfrm>
            <a:off x="0" y="-70764"/>
            <a:ext cx="2926080" cy="2743200"/>
          </a:xfrm>
          <a:custGeom>
            <a:avLst/>
            <a:gdLst/>
            <a:ahLst/>
            <a:cxnLst/>
            <a:rect l="l" t="t" r="r" b="b"/>
            <a:pathLst>
              <a:path w="4389120" h="4114800">
                <a:moveTo>
                  <a:pt x="0" y="0"/>
                </a:moveTo>
                <a:lnTo>
                  <a:pt x="4389120" y="0"/>
                </a:lnTo>
                <a:lnTo>
                  <a:pt x="438912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4514C74-7D34-40A7-B4B2-7308F9082320}"/>
              </a:ext>
            </a:extLst>
          </p:cNvPr>
          <p:cNvSpPr txBox="1"/>
          <p:nvPr/>
        </p:nvSpPr>
        <p:spPr>
          <a:xfrm>
            <a:off x="2468869" y="4329546"/>
            <a:ext cx="7296866" cy="15607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09630">
              <a:lnSpc>
                <a:spcPts val="2760"/>
              </a:lnSpc>
            </a:pPr>
            <a:r>
              <a:rPr lang="en-US" sz="2933" dirty="0">
                <a:solidFill>
                  <a:srgbClr val="000000"/>
                </a:solidFill>
                <a:latin typeface="Codec Pro"/>
              </a:rPr>
              <a:t>An introduction to health data research </a:t>
            </a:r>
          </a:p>
          <a:p>
            <a:pPr algn="ctr" defTabSz="609630">
              <a:lnSpc>
                <a:spcPts val="2760"/>
              </a:lnSpc>
            </a:pPr>
            <a:r>
              <a:rPr lang="en-US" sz="2933" dirty="0">
                <a:solidFill>
                  <a:srgbClr val="000000"/>
                </a:solidFill>
                <a:latin typeface="Codec Pro"/>
              </a:rPr>
              <a:t>from Generation Scotland</a:t>
            </a:r>
          </a:p>
          <a:p>
            <a:pPr algn="ctr" defTabSz="609630">
              <a:lnSpc>
                <a:spcPts val="2760"/>
              </a:lnSpc>
            </a:pPr>
            <a:endParaRPr lang="en-US" sz="2933" dirty="0">
              <a:solidFill>
                <a:srgbClr val="000000"/>
              </a:solidFill>
              <a:latin typeface="Codec Pro"/>
            </a:endParaRPr>
          </a:p>
          <a:p>
            <a:pPr algn="ctr" defTabSz="609630">
              <a:lnSpc>
                <a:spcPts val="2760"/>
              </a:lnSpc>
            </a:pPr>
            <a:r>
              <a:rPr lang="en-US" sz="3600" b="1" dirty="0">
                <a:solidFill>
                  <a:srgbClr val="000000"/>
                </a:solidFill>
                <a:latin typeface="Codec Pro"/>
              </a:rPr>
              <a:t>Lesson 1 – What is big data?</a:t>
            </a:r>
          </a:p>
        </p:txBody>
      </p:sp>
      <p:sp>
        <p:nvSpPr>
          <p:cNvPr id="14" name="Freeform 21">
            <a:extLst>
              <a:ext uri="{FF2B5EF4-FFF2-40B4-BE49-F238E27FC236}">
                <a16:creationId xmlns:a16="http://schemas.microsoft.com/office/drawing/2014/main" id="{9E506263-52B1-4EF7-AE5B-00C2D39F2F91}"/>
              </a:ext>
            </a:extLst>
          </p:cNvPr>
          <p:cNvSpPr/>
          <p:nvPr/>
        </p:nvSpPr>
        <p:spPr>
          <a:xfrm>
            <a:off x="9171877" y="267385"/>
            <a:ext cx="2640981" cy="796887"/>
          </a:xfrm>
          <a:custGeom>
            <a:avLst/>
            <a:gdLst/>
            <a:ahLst/>
            <a:cxnLst/>
            <a:rect l="l" t="t" r="r" b="b"/>
            <a:pathLst>
              <a:path w="4663821" h="1407257">
                <a:moveTo>
                  <a:pt x="0" y="0"/>
                </a:moveTo>
                <a:lnTo>
                  <a:pt x="4663821" y="0"/>
                </a:lnTo>
                <a:lnTo>
                  <a:pt x="4663821" y="1407257"/>
                </a:lnTo>
                <a:lnTo>
                  <a:pt x="0" y="140725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D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74248" y="2308294"/>
            <a:ext cx="10243503" cy="2777386"/>
            <a:chOff x="0" y="0"/>
            <a:chExt cx="2331651" cy="74068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31651" cy="740689"/>
            </a:xfrm>
            <a:custGeom>
              <a:avLst/>
              <a:gdLst/>
              <a:ahLst/>
              <a:cxnLst/>
              <a:rect l="l" t="t" r="r" b="b"/>
              <a:pathLst>
                <a:path w="2331651" h="740689">
                  <a:moveTo>
                    <a:pt x="2519" y="0"/>
                  </a:moveTo>
                  <a:lnTo>
                    <a:pt x="2329132" y="0"/>
                  </a:lnTo>
                  <a:cubicBezTo>
                    <a:pt x="2329800" y="0"/>
                    <a:pt x="2330441" y="265"/>
                    <a:pt x="2330913" y="738"/>
                  </a:cubicBezTo>
                  <a:cubicBezTo>
                    <a:pt x="2331385" y="1210"/>
                    <a:pt x="2331651" y="1851"/>
                    <a:pt x="2331651" y="2519"/>
                  </a:cubicBezTo>
                  <a:lnTo>
                    <a:pt x="2331651" y="738170"/>
                  </a:lnTo>
                  <a:cubicBezTo>
                    <a:pt x="2331651" y="739561"/>
                    <a:pt x="2330523" y="740689"/>
                    <a:pt x="2329132" y="740689"/>
                  </a:cubicBezTo>
                  <a:lnTo>
                    <a:pt x="2519" y="740689"/>
                  </a:lnTo>
                  <a:cubicBezTo>
                    <a:pt x="1128" y="740689"/>
                    <a:pt x="0" y="739561"/>
                    <a:pt x="0" y="738170"/>
                  </a:cubicBezTo>
                  <a:lnTo>
                    <a:pt x="0" y="2519"/>
                  </a:lnTo>
                  <a:cubicBezTo>
                    <a:pt x="0" y="1128"/>
                    <a:pt x="1128" y="0"/>
                    <a:pt x="2519" y="0"/>
                  </a:cubicBezTo>
                  <a:close/>
                </a:path>
              </a:pathLst>
            </a:custGeom>
            <a:solidFill>
              <a:srgbClr val="E8F8FD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2331651" cy="816889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defTabSz="609630">
                <a:lnSpc>
                  <a:spcPts val="1866"/>
                </a:lnSpc>
                <a:spcBef>
                  <a:spcPct val="0"/>
                </a:spcBef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837406" y="736600"/>
            <a:ext cx="8517189" cy="1404738"/>
            <a:chOff x="0" y="0"/>
            <a:chExt cx="1938703" cy="31975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38703" cy="319750"/>
            </a:xfrm>
            <a:custGeom>
              <a:avLst/>
              <a:gdLst/>
              <a:ahLst/>
              <a:cxnLst/>
              <a:rect l="l" t="t" r="r" b="b"/>
              <a:pathLst>
                <a:path w="1938703" h="319750">
                  <a:moveTo>
                    <a:pt x="3030" y="0"/>
                  </a:moveTo>
                  <a:lnTo>
                    <a:pt x="1935673" y="0"/>
                  </a:lnTo>
                  <a:cubicBezTo>
                    <a:pt x="1937347" y="0"/>
                    <a:pt x="1938703" y="1357"/>
                    <a:pt x="1938703" y="3030"/>
                  </a:cubicBezTo>
                  <a:lnTo>
                    <a:pt x="1938703" y="316720"/>
                  </a:lnTo>
                  <a:cubicBezTo>
                    <a:pt x="1938703" y="318393"/>
                    <a:pt x="1937347" y="319750"/>
                    <a:pt x="1935673" y="319750"/>
                  </a:cubicBezTo>
                  <a:lnTo>
                    <a:pt x="3030" y="319750"/>
                  </a:lnTo>
                  <a:cubicBezTo>
                    <a:pt x="2226" y="319750"/>
                    <a:pt x="1456" y="319431"/>
                    <a:pt x="887" y="318862"/>
                  </a:cubicBezTo>
                  <a:cubicBezTo>
                    <a:pt x="319" y="318294"/>
                    <a:pt x="0" y="317523"/>
                    <a:pt x="0" y="316720"/>
                  </a:cubicBezTo>
                  <a:lnTo>
                    <a:pt x="0" y="3030"/>
                  </a:lnTo>
                  <a:cubicBezTo>
                    <a:pt x="0" y="1357"/>
                    <a:pt x="1357" y="0"/>
                    <a:pt x="3030" y="0"/>
                  </a:cubicBezTo>
                  <a:close/>
                </a:path>
              </a:pathLst>
            </a:custGeom>
            <a:solidFill>
              <a:srgbClr val="F4D059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1938703" cy="3959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defTabSz="609630">
                <a:lnSpc>
                  <a:spcPts val="1866"/>
                </a:lnSpc>
                <a:spcBef>
                  <a:spcPct val="0"/>
                </a:spcBef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300343" y="2745192"/>
            <a:ext cx="959131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3600"/>
              </a:lnSpc>
            </a:pPr>
            <a:r>
              <a:rPr lang="en-US" sz="3000" dirty="0">
                <a:solidFill>
                  <a:srgbClr val="000000"/>
                </a:solidFill>
                <a:latin typeface="Codec Pro"/>
              </a:rPr>
              <a:t>I understand what big data is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07779" y="3958710"/>
            <a:ext cx="7176437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3600"/>
              </a:lnSpc>
            </a:pPr>
            <a:r>
              <a:rPr lang="en-GB" sz="3000" dirty="0"/>
              <a:t>I understand how health data research is used to help society </a:t>
            </a:r>
            <a:endParaRPr lang="en-US" sz="3000" dirty="0">
              <a:solidFill>
                <a:srgbClr val="000000"/>
              </a:solidFill>
              <a:latin typeface="Codec Pro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395482" y="1135498"/>
            <a:ext cx="7401037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4620"/>
              </a:lnSpc>
              <a:spcBef>
                <a:spcPct val="0"/>
              </a:spcBef>
            </a:pPr>
            <a:r>
              <a:rPr lang="en-US" sz="4200" dirty="0">
                <a:solidFill>
                  <a:srgbClr val="000000"/>
                </a:solidFill>
                <a:latin typeface="Hagrid Text Heavy"/>
              </a:rPr>
              <a:t>Learning Outcomes</a:t>
            </a:r>
          </a:p>
        </p:txBody>
      </p:sp>
      <p:sp>
        <p:nvSpPr>
          <p:cNvPr id="12" name="AutoShape 12"/>
          <p:cNvSpPr/>
          <p:nvPr/>
        </p:nvSpPr>
        <p:spPr>
          <a:xfrm>
            <a:off x="974249" y="3643755"/>
            <a:ext cx="10243503" cy="7855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6" name="Freeform 3">
            <a:extLst>
              <a:ext uri="{FF2B5EF4-FFF2-40B4-BE49-F238E27FC236}">
                <a16:creationId xmlns:a16="http://schemas.microsoft.com/office/drawing/2014/main" id="{C8BA07ED-1DDB-438E-B4D2-2A0BD097BF91}"/>
              </a:ext>
            </a:extLst>
          </p:cNvPr>
          <p:cNvSpPr/>
          <p:nvPr/>
        </p:nvSpPr>
        <p:spPr>
          <a:xfrm>
            <a:off x="974248" y="5085680"/>
            <a:ext cx="10243503" cy="1285964"/>
          </a:xfrm>
          <a:custGeom>
            <a:avLst/>
            <a:gdLst/>
            <a:ahLst/>
            <a:cxnLst/>
            <a:rect l="l" t="t" r="r" b="b"/>
            <a:pathLst>
              <a:path w="2331651" h="740689">
                <a:moveTo>
                  <a:pt x="2519" y="0"/>
                </a:moveTo>
                <a:lnTo>
                  <a:pt x="2329132" y="0"/>
                </a:lnTo>
                <a:cubicBezTo>
                  <a:pt x="2329800" y="0"/>
                  <a:pt x="2330441" y="265"/>
                  <a:pt x="2330913" y="738"/>
                </a:cubicBezTo>
                <a:cubicBezTo>
                  <a:pt x="2331385" y="1210"/>
                  <a:pt x="2331651" y="1851"/>
                  <a:pt x="2331651" y="2519"/>
                </a:cubicBezTo>
                <a:lnTo>
                  <a:pt x="2331651" y="738170"/>
                </a:lnTo>
                <a:cubicBezTo>
                  <a:pt x="2331651" y="739561"/>
                  <a:pt x="2330523" y="740689"/>
                  <a:pt x="2329132" y="740689"/>
                </a:cubicBezTo>
                <a:lnTo>
                  <a:pt x="2519" y="740689"/>
                </a:lnTo>
                <a:cubicBezTo>
                  <a:pt x="1128" y="740689"/>
                  <a:pt x="0" y="739561"/>
                  <a:pt x="0" y="738170"/>
                </a:cubicBezTo>
                <a:lnTo>
                  <a:pt x="0" y="2519"/>
                </a:lnTo>
                <a:cubicBezTo>
                  <a:pt x="0" y="1128"/>
                  <a:pt x="1128" y="0"/>
                  <a:pt x="2519" y="0"/>
                </a:cubicBezTo>
                <a:close/>
              </a:path>
            </a:pathLst>
          </a:custGeom>
          <a:solidFill>
            <a:srgbClr val="E8F8FD"/>
          </a:solidFill>
          <a:ln w="47625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C20B98-5F20-437B-BC4F-4437C4ACC398}"/>
              </a:ext>
            </a:extLst>
          </p:cNvPr>
          <p:cNvSpPr txBox="1"/>
          <p:nvPr/>
        </p:nvSpPr>
        <p:spPr>
          <a:xfrm>
            <a:off x="1981734" y="5238892"/>
            <a:ext cx="82285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000" dirty="0"/>
              <a:t>I understand why it important for a wide variety of people to be involved in health research</a:t>
            </a:r>
          </a:p>
        </p:txBody>
      </p:sp>
    </p:spTree>
    <p:extLst>
      <p:ext uri="{BB962C8B-B14F-4D97-AF65-F5344CB8AC3E}">
        <p14:creationId xmlns:p14="http://schemas.microsoft.com/office/powerpoint/2010/main" val="190766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D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74248" y="2308294"/>
            <a:ext cx="10243503" cy="2777386"/>
            <a:chOff x="0" y="0"/>
            <a:chExt cx="2331651" cy="74068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31651" cy="740689"/>
            </a:xfrm>
            <a:custGeom>
              <a:avLst/>
              <a:gdLst/>
              <a:ahLst/>
              <a:cxnLst/>
              <a:rect l="l" t="t" r="r" b="b"/>
              <a:pathLst>
                <a:path w="2331651" h="740689">
                  <a:moveTo>
                    <a:pt x="2519" y="0"/>
                  </a:moveTo>
                  <a:lnTo>
                    <a:pt x="2329132" y="0"/>
                  </a:lnTo>
                  <a:cubicBezTo>
                    <a:pt x="2329800" y="0"/>
                    <a:pt x="2330441" y="265"/>
                    <a:pt x="2330913" y="738"/>
                  </a:cubicBezTo>
                  <a:cubicBezTo>
                    <a:pt x="2331385" y="1210"/>
                    <a:pt x="2331651" y="1851"/>
                    <a:pt x="2331651" y="2519"/>
                  </a:cubicBezTo>
                  <a:lnTo>
                    <a:pt x="2331651" y="738170"/>
                  </a:lnTo>
                  <a:cubicBezTo>
                    <a:pt x="2331651" y="739561"/>
                    <a:pt x="2330523" y="740689"/>
                    <a:pt x="2329132" y="740689"/>
                  </a:cubicBezTo>
                  <a:lnTo>
                    <a:pt x="2519" y="740689"/>
                  </a:lnTo>
                  <a:cubicBezTo>
                    <a:pt x="1128" y="740689"/>
                    <a:pt x="0" y="739561"/>
                    <a:pt x="0" y="738170"/>
                  </a:cubicBezTo>
                  <a:lnTo>
                    <a:pt x="0" y="2519"/>
                  </a:lnTo>
                  <a:cubicBezTo>
                    <a:pt x="0" y="1128"/>
                    <a:pt x="1128" y="0"/>
                    <a:pt x="2519" y="0"/>
                  </a:cubicBezTo>
                  <a:close/>
                </a:path>
              </a:pathLst>
            </a:custGeom>
            <a:solidFill>
              <a:srgbClr val="E8F8FD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2331651" cy="816889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defTabSz="609630">
                <a:lnSpc>
                  <a:spcPts val="1866"/>
                </a:lnSpc>
                <a:spcBef>
                  <a:spcPct val="0"/>
                </a:spcBef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837406" y="736600"/>
            <a:ext cx="8517189" cy="1404738"/>
            <a:chOff x="0" y="0"/>
            <a:chExt cx="1938703" cy="31975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38703" cy="319750"/>
            </a:xfrm>
            <a:custGeom>
              <a:avLst/>
              <a:gdLst/>
              <a:ahLst/>
              <a:cxnLst/>
              <a:rect l="l" t="t" r="r" b="b"/>
              <a:pathLst>
                <a:path w="1938703" h="319750">
                  <a:moveTo>
                    <a:pt x="3030" y="0"/>
                  </a:moveTo>
                  <a:lnTo>
                    <a:pt x="1935673" y="0"/>
                  </a:lnTo>
                  <a:cubicBezTo>
                    <a:pt x="1937347" y="0"/>
                    <a:pt x="1938703" y="1357"/>
                    <a:pt x="1938703" y="3030"/>
                  </a:cubicBezTo>
                  <a:lnTo>
                    <a:pt x="1938703" y="316720"/>
                  </a:lnTo>
                  <a:cubicBezTo>
                    <a:pt x="1938703" y="318393"/>
                    <a:pt x="1937347" y="319750"/>
                    <a:pt x="1935673" y="319750"/>
                  </a:cubicBezTo>
                  <a:lnTo>
                    <a:pt x="3030" y="319750"/>
                  </a:lnTo>
                  <a:cubicBezTo>
                    <a:pt x="2226" y="319750"/>
                    <a:pt x="1456" y="319431"/>
                    <a:pt x="887" y="318862"/>
                  </a:cubicBezTo>
                  <a:cubicBezTo>
                    <a:pt x="319" y="318294"/>
                    <a:pt x="0" y="317523"/>
                    <a:pt x="0" y="316720"/>
                  </a:cubicBezTo>
                  <a:lnTo>
                    <a:pt x="0" y="3030"/>
                  </a:lnTo>
                  <a:cubicBezTo>
                    <a:pt x="0" y="1357"/>
                    <a:pt x="1357" y="0"/>
                    <a:pt x="3030" y="0"/>
                  </a:cubicBezTo>
                  <a:close/>
                </a:path>
              </a:pathLst>
            </a:custGeom>
            <a:solidFill>
              <a:srgbClr val="F4D059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1938703" cy="3959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defTabSz="609630">
                <a:lnSpc>
                  <a:spcPts val="1866"/>
                </a:lnSpc>
                <a:spcBef>
                  <a:spcPct val="0"/>
                </a:spcBef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300343" y="2745192"/>
            <a:ext cx="9591310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3600"/>
              </a:lnSpc>
            </a:pPr>
            <a:r>
              <a:rPr lang="en-US" sz="3000" dirty="0">
                <a:solidFill>
                  <a:srgbClr val="000000"/>
                </a:solidFill>
                <a:latin typeface="Codec Pro"/>
              </a:rPr>
              <a:t>I understand what big data is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07779" y="3958710"/>
            <a:ext cx="7176437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3600"/>
              </a:lnSpc>
            </a:pPr>
            <a:r>
              <a:rPr lang="en-GB" sz="3000" dirty="0"/>
              <a:t>I understand how health data research is used to help society </a:t>
            </a:r>
            <a:endParaRPr lang="en-US" sz="3000" dirty="0">
              <a:solidFill>
                <a:srgbClr val="000000"/>
              </a:solidFill>
              <a:latin typeface="Codec Pro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395482" y="1135498"/>
            <a:ext cx="7401037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4620"/>
              </a:lnSpc>
              <a:spcBef>
                <a:spcPct val="0"/>
              </a:spcBef>
            </a:pPr>
            <a:r>
              <a:rPr lang="en-US" sz="4200" dirty="0">
                <a:solidFill>
                  <a:srgbClr val="000000"/>
                </a:solidFill>
                <a:latin typeface="Hagrid Text Heavy"/>
              </a:rPr>
              <a:t>Learning Outcomes</a:t>
            </a:r>
          </a:p>
        </p:txBody>
      </p:sp>
      <p:sp>
        <p:nvSpPr>
          <p:cNvPr id="12" name="AutoShape 12"/>
          <p:cNvSpPr/>
          <p:nvPr/>
        </p:nvSpPr>
        <p:spPr>
          <a:xfrm>
            <a:off x="974249" y="3643755"/>
            <a:ext cx="10243503" cy="7855"/>
          </a:xfrm>
          <a:prstGeom prst="line">
            <a:avLst/>
          </a:prstGeom>
          <a:ln w="4762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16" name="Freeform 3">
            <a:extLst>
              <a:ext uri="{FF2B5EF4-FFF2-40B4-BE49-F238E27FC236}">
                <a16:creationId xmlns:a16="http://schemas.microsoft.com/office/drawing/2014/main" id="{C8BA07ED-1DDB-438E-B4D2-2A0BD097BF91}"/>
              </a:ext>
            </a:extLst>
          </p:cNvPr>
          <p:cNvSpPr/>
          <p:nvPr/>
        </p:nvSpPr>
        <p:spPr>
          <a:xfrm>
            <a:off x="974248" y="5085680"/>
            <a:ext cx="10243503" cy="1285964"/>
          </a:xfrm>
          <a:custGeom>
            <a:avLst/>
            <a:gdLst/>
            <a:ahLst/>
            <a:cxnLst/>
            <a:rect l="l" t="t" r="r" b="b"/>
            <a:pathLst>
              <a:path w="2331651" h="740689">
                <a:moveTo>
                  <a:pt x="2519" y="0"/>
                </a:moveTo>
                <a:lnTo>
                  <a:pt x="2329132" y="0"/>
                </a:lnTo>
                <a:cubicBezTo>
                  <a:pt x="2329800" y="0"/>
                  <a:pt x="2330441" y="265"/>
                  <a:pt x="2330913" y="738"/>
                </a:cubicBezTo>
                <a:cubicBezTo>
                  <a:pt x="2331385" y="1210"/>
                  <a:pt x="2331651" y="1851"/>
                  <a:pt x="2331651" y="2519"/>
                </a:cubicBezTo>
                <a:lnTo>
                  <a:pt x="2331651" y="738170"/>
                </a:lnTo>
                <a:cubicBezTo>
                  <a:pt x="2331651" y="739561"/>
                  <a:pt x="2330523" y="740689"/>
                  <a:pt x="2329132" y="740689"/>
                </a:cubicBezTo>
                <a:lnTo>
                  <a:pt x="2519" y="740689"/>
                </a:lnTo>
                <a:cubicBezTo>
                  <a:pt x="1128" y="740689"/>
                  <a:pt x="0" y="739561"/>
                  <a:pt x="0" y="738170"/>
                </a:cubicBezTo>
                <a:lnTo>
                  <a:pt x="0" y="2519"/>
                </a:lnTo>
                <a:cubicBezTo>
                  <a:pt x="0" y="1128"/>
                  <a:pt x="1128" y="0"/>
                  <a:pt x="2519" y="0"/>
                </a:cubicBezTo>
                <a:close/>
              </a:path>
            </a:pathLst>
          </a:custGeom>
          <a:solidFill>
            <a:srgbClr val="E8F8FD"/>
          </a:solidFill>
          <a:ln w="47625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C20B98-5F20-437B-BC4F-4437C4ACC398}"/>
              </a:ext>
            </a:extLst>
          </p:cNvPr>
          <p:cNvSpPr txBox="1"/>
          <p:nvPr/>
        </p:nvSpPr>
        <p:spPr>
          <a:xfrm>
            <a:off x="1981734" y="5238892"/>
            <a:ext cx="82285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3000" dirty="0"/>
              <a:t>I understand why it important for a wide variety of people to be involved in health research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D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40636" y="1871717"/>
            <a:ext cx="7317247" cy="3944883"/>
            <a:chOff x="0" y="0"/>
            <a:chExt cx="1665569" cy="116871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665569" cy="1168712"/>
            </a:xfrm>
            <a:custGeom>
              <a:avLst/>
              <a:gdLst/>
              <a:ahLst/>
              <a:cxnLst/>
              <a:rect l="l" t="t" r="r" b="b"/>
              <a:pathLst>
                <a:path w="1665569" h="1168712">
                  <a:moveTo>
                    <a:pt x="3527" y="0"/>
                  </a:moveTo>
                  <a:lnTo>
                    <a:pt x="1662043" y="0"/>
                  </a:lnTo>
                  <a:cubicBezTo>
                    <a:pt x="1662978" y="0"/>
                    <a:pt x="1663875" y="372"/>
                    <a:pt x="1664537" y="1033"/>
                  </a:cubicBezTo>
                  <a:cubicBezTo>
                    <a:pt x="1665198" y="1694"/>
                    <a:pt x="1665569" y="2591"/>
                    <a:pt x="1665569" y="3527"/>
                  </a:cubicBezTo>
                  <a:lnTo>
                    <a:pt x="1665569" y="1165185"/>
                  </a:lnTo>
                  <a:cubicBezTo>
                    <a:pt x="1665569" y="1167133"/>
                    <a:pt x="1663990" y="1168712"/>
                    <a:pt x="1662043" y="1168712"/>
                  </a:cubicBezTo>
                  <a:lnTo>
                    <a:pt x="3527" y="1168712"/>
                  </a:lnTo>
                  <a:cubicBezTo>
                    <a:pt x="1579" y="1168712"/>
                    <a:pt x="0" y="1167133"/>
                    <a:pt x="0" y="1165185"/>
                  </a:cubicBezTo>
                  <a:lnTo>
                    <a:pt x="0" y="3527"/>
                  </a:lnTo>
                  <a:cubicBezTo>
                    <a:pt x="0" y="1579"/>
                    <a:pt x="1579" y="0"/>
                    <a:pt x="3527" y="0"/>
                  </a:cubicBezTo>
                  <a:close/>
                </a:path>
              </a:pathLst>
            </a:custGeom>
            <a:solidFill>
              <a:srgbClr val="E8F8FD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1665569" cy="124491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1866"/>
                </a:lnSpc>
                <a:spcBef>
                  <a:spcPct val="0"/>
                </a:spcBef>
              </a:pPr>
              <a:endParaRPr sz="1200">
                <a:solidFill>
                  <a:srgbClr val="E8F8FD"/>
                </a:solidFill>
                <a:highlight>
                  <a:srgbClr val="E8F8FD"/>
                </a:highlight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837406" y="130307"/>
            <a:ext cx="8517189" cy="1368293"/>
            <a:chOff x="0" y="0"/>
            <a:chExt cx="1938703" cy="31975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38703" cy="319750"/>
            </a:xfrm>
            <a:custGeom>
              <a:avLst/>
              <a:gdLst/>
              <a:ahLst/>
              <a:cxnLst/>
              <a:rect l="l" t="t" r="r" b="b"/>
              <a:pathLst>
                <a:path w="1938703" h="319750">
                  <a:moveTo>
                    <a:pt x="3030" y="0"/>
                  </a:moveTo>
                  <a:lnTo>
                    <a:pt x="1935673" y="0"/>
                  </a:lnTo>
                  <a:cubicBezTo>
                    <a:pt x="1937347" y="0"/>
                    <a:pt x="1938703" y="1357"/>
                    <a:pt x="1938703" y="3030"/>
                  </a:cubicBezTo>
                  <a:lnTo>
                    <a:pt x="1938703" y="316720"/>
                  </a:lnTo>
                  <a:cubicBezTo>
                    <a:pt x="1938703" y="318393"/>
                    <a:pt x="1937347" y="319750"/>
                    <a:pt x="1935673" y="319750"/>
                  </a:cubicBezTo>
                  <a:lnTo>
                    <a:pt x="3030" y="319750"/>
                  </a:lnTo>
                  <a:cubicBezTo>
                    <a:pt x="2226" y="319750"/>
                    <a:pt x="1456" y="319431"/>
                    <a:pt x="887" y="318862"/>
                  </a:cubicBezTo>
                  <a:cubicBezTo>
                    <a:pt x="319" y="318294"/>
                    <a:pt x="0" y="317523"/>
                    <a:pt x="0" y="316720"/>
                  </a:cubicBezTo>
                  <a:lnTo>
                    <a:pt x="0" y="3030"/>
                  </a:lnTo>
                  <a:cubicBezTo>
                    <a:pt x="0" y="1357"/>
                    <a:pt x="1357" y="0"/>
                    <a:pt x="3030" y="0"/>
                  </a:cubicBezTo>
                  <a:close/>
                </a:path>
              </a:pathLst>
            </a:custGeom>
            <a:solidFill>
              <a:srgbClr val="F4D059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76200"/>
              <a:ext cx="1938703" cy="3959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1866"/>
                </a:lnSpc>
                <a:spcBef>
                  <a:spcPct val="0"/>
                </a:spcBef>
              </a:pPr>
              <a:endParaRPr sz="1200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2395481" y="400696"/>
            <a:ext cx="7401037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20"/>
              </a:lnSpc>
              <a:spcBef>
                <a:spcPct val="0"/>
              </a:spcBef>
            </a:pPr>
            <a:r>
              <a:rPr lang="en-US" sz="4200" dirty="0">
                <a:solidFill>
                  <a:srgbClr val="000000"/>
                </a:solidFill>
                <a:latin typeface="Hagrid Text Bold" panose="020B0604020202020204" charset="0"/>
              </a:rPr>
              <a:t>What is Generation Scotland?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37045" y="2071310"/>
            <a:ext cx="6924428" cy="11624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59851" lvl="1" indent="-179926" algn="just">
              <a:lnSpc>
                <a:spcPts val="2333"/>
              </a:lnSpc>
              <a:buFont typeface="Arial"/>
              <a:buChar char="•"/>
            </a:pPr>
            <a:r>
              <a:rPr lang="en-US" sz="1666" dirty="0">
                <a:solidFill>
                  <a:srgbClr val="000000"/>
                </a:solidFill>
                <a:latin typeface="Garet"/>
              </a:rPr>
              <a:t>Study to improve health and well-being using health data research</a:t>
            </a:r>
          </a:p>
          <a:p>
            <a:pPr marL="359851" lvl="1" indent="-179926" algn="just">
              <a:lnSpc>
                <a:spcPts val="2333"/>
              </a:lnSpc>
              <a:buFont typeface="Arial"/>
              <a:buChar char="•"/>
            </a:pPr>
            <a:r>
              <a:rPr lang="en-US" sz="1666" dirty="0">
                <a:solidFill>
                  <a:srgbClr val="000000"/>
                </a:solidFill>
                <a:latin typeface="Garet"/>
              </a:rPr>
              <a:t>Started in </a:t>
            </a:r>
            <a:r>
              <a:rPr lang="en-US" sz="1666" dirty="0">
                <a:solidFill>
                  <a:srgbClr val="1D3159"/>
                </a:solidFill>
                <a:latin typeface="Garet Bold"/>
              </a:rPr>
              <a:t>2006 </a:t>
            </a:r>
            <a:r>
              <a:rPr lang="en-US" sz="1666" dirty="0">
                <a:solidFill>
                  <a:srgbClr val="000000"/>
                </a:solidFill>
                <a:latin typeface="Garet"/>
              </a:rPr>
              <a:t>and now has </a:t>
            </a:r>
            <a:r>
              <a:rPr lang="en-US" sz="1666" dirty="0">
                <a:solidFill>
                  <a:srgbClr val="1D3159"/>
                </a:solidFill>
                <a:latin typeface="Garet Bold"/>
              </a:rPr>
              <a:t>40,000</a:t>
            </a:r>
            <a:r>
              <a:rPr lang="en-US" sz="1666" dirty="0">
                <a:solidFill>
                  <a:srgbClr val="000000"/>
                </a:solidFill>
                <a:latin typeface="Garet"/>
              </a:rPr>
              <a:t> volunteers in Scotland</a:t>
            </a:r>
          </a:p>
          <a:p>
            <a:pPr marL="359851" lvl="1" indent="-179926" algn="just">
              <a:lnSpc>
                <a:spcPts val="2333"/>
              </a:lnSpc>
              <a:buFont typeface="Arial"/>
              <a:buChar char="•"/>
            </a:pPr>
            <a:r>
              <a:rPr lang="en-US" sz="1666" dirty="0">
                <a:solidFill>
                  <a:srgbClr val="000000"/>
                </a:solidFill>
                <a:latin typeface="Garet"/>
              </a:rPr>
              <a:t>Data </a:t>
            </a:r>
            <a:r>
              <a:rPr lang="en-US" sz="1666" dirty="0">
                <a:latin typeface="Garet"/>
              </a:rPr>
              <a:t>from</a:t>
            </a:r>
            <a:r>
              <a:rPr lang="en-US" sz="1666" dirty="0">
                <a:solidFill>
                  <a:srgbClr val="000000"/>
                </a:solidFill>
                <a:latin typeface="Garet"/>
              </a:rPr>
              <a:t> volunteers used by researchers </a:t>
            </a:r>
            <a:r>
              <a:rPr lang="en-US" sz="1666" b="1" dirty="0">
                <a:solidFill>
                  <a:srgbClr val="1D3159"/>
                </a:solidFill>
                <a:latin typeface="Garet"/>
              </a:rPr>
              <a:t>worldwide</a:t>
            </a:r>
            <a:r>
              <a:rPr lang="en-US" sz="1666" dirty="0">
                <a:solidFill>
                  <a:srgbClr val="000000"/>
                </a:solidFill>
                <a:latin typeface="Garet"/>
              </a:rPr>
              <a:t> and have published </a:t>
            </a:r>
            <a:r>
              <a:rPr lang="en-US" sz="1666" b="1" dirty="0">
                <a:solidFill>
                  <a:srgbClr val="1D3159"/>
                </a:solidFill>
                <a:latin typeface="Garet"/>
              </a:rPr>
              <a:t>300+ </a:t>
            </a:r>
            <a:r>
              <a:rPr lang="en-US" sz="1666" dirty="0">
                <a:solidFill>
                  <a:srgbClr val="000000"/>
                </a:solidFill>
                <a:latin typeface="Garet"/>
              </a:rPr>
              <a:t>scientific papers</a:t>
            </a:r>
          </a:p>
        </p:txBody>
      </p:sp>
      <p:sp>
        <p:nvSpPr>
          <p:cNvPr id="10" name="Freeform 10"/>
          <p:cNvSpPr/>
          <p:nvPr/>
        </p:nvSpPr>
        <p:spPr>
          <a:xfrm>
            <a:off x="5318158" y="6176985"/>
            <a:ext cx="2043315" cy="616548"/>
          </a:xfrm>
          <a:custGeom>
            <a:avLst/>
            <a:gdLst/>
            <a:ahLst/>
            <a:cxnLst/>
            <a:rect l="l" t="t" r="r" b="b"/>
            <a:pathLst>
              <a:path w="3064972" h="924822">
                <a:moveTo>
                  <a:pt x="0" y="0"/>
                </a:moveTo>
                <a:lnTo>
                  <a:pt x="3064972" y="0"/>
                </a:lnTo>
                <a:lnTo>
                  <a:pt x="3064972" y="924822"/>
                </a:lnTo>
                <a:lnTo>
                  <a:pt x="0" y="92482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TextBox 14"/>
          <p:cNvSpPr txBox="1"/>
          <p:nvPr/>
        </p:nvSpPr>
        <p:spPr>
          <a:xfrm>
            <a:off x="5945201" y="4235741"/>
            <a:ext cx="1628711" cy="3382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1467" b="1" spc="384" dirty="0">
                <a:solidFill>
                  <a:srgbClr val="F78012"/>
                </a:solidFill>
                <a:latin typeface="Garet" panose="020B0604020202020204" charset="0"/>
              </a:rPr>
              <a:t>DEMENTIA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318325" y="3429000"/>
            <a:ext cx="5346836" cy="3370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 spc="360" dirty="0">
                <a:solidFill>
                  <a:srgbClr val="1D3159"/>
                </a:solidFill>
                <a:latin typeface="Hagrid Text Bold"/>
              </a:rPr>
              <a:t>RESEARCH AREAS INCLUDE...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15659" y="3726848"/>
            <a:ext cx="1142661" cy="7229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1467" b="1" spc="384" dirty="0">
                <a:solidFill>
                  <a:srgbClr val="DE2451"/>
                </a:solidFill>
                <a:latin typeface="Garet" panose="020B0604020202020204" charset="0"/>
              </a:rPr>
              <a:t>MENTAL HEALTH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053249" y="3832742"/>
            <a:ext cx="1575722" cy="3382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1467" b="1" spc="384" dirty="0">
                <a:solidFill>
                  <a:srgbClr val="4CC618"/>
                </a:solidFill>
                <a:latin typeface="Garet" panose="020B0604020202020204" charset="0"/>
              </a:rPr>
              <a:t>DIABETES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774610" y="3823668"/>
            <a:ext cx="1313439" cy="7229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87"/>
              </a:lnSpc>
              <a:spcBef>
                <a:spcPct val="0"/>
              </a:spcBef>
            </a:pPr>
            <a:r>
              <a:rPr lang="en-US" sz="1467" b="1" spc="384" dirty="0">
                <a:solidFill>
                  <a:srgbClr val="EF9188"/>
                </a:solidFill>
                <a:latin typeface="Garet" panose="020B0604020202020204" charset="0"/>
              </a:rPr>
              <a:t>CHRONIC PAIN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6014295" y="3716872"/>
            <a:ext cx="1301733" cy="3382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1467" b="1" spc="384">
                <a:solidFill>
                  <a:srgbClr val="FF66C4"/>
                </a:solidFill>
                <a:latin typeface="Garet" panose="020B0604020202020204" charset="0"/>
              </a:rPr>
              <a:t>CANCER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892210" y="4172936"/>
            <a:ext cx="1313439" cy="7229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87"/>
              </a:lnSpc>
              <a:spcBef>
                <a:spcPct val="0"/>
              </a:spcBef>
            </a:pPr>
            <a:r>
              <a:rPr lang="en-US" sz="1467" b="1" spc="384" dirty="0">
                <a:solidFill>
                  <a:srgbClr val="CB6CE6"/>
                </a:solidFill>
                <a:latin typeface="Garet" panose="020B0604020202020204" charset="0"/>
              </a:rPr>
              <a:t>HEART DISEASE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854881" y="4580472"/>
            <a:ext cx="1507252" cy="3382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987"/>
              </a:lnSpc>
              <a:spcBef>
                <a:spcPct val="0"/>
              </a:spcBef>
            </a:pPr>
            <a:r>
              <a:rPr lang="en-US" sz="1467" b="1" spc="384" dirty="0">
                <a:solidFill>
                  <a:srgbClr val="004AAD"/>
                </a:solidFill>
                <a:latin typeface="Garet" panose="020B0604020202020204" charset="0"/>
              </a:rPr>
              <a:t>COVID-19</a:t>
            </a:r>
          </a:p>
        </p:txBody>
      </p:sp>
      <p:sp>
        <p:nvSpPr>
          <p:cNvPr id="23" name="Freeform 23"/>
          <p:cNvSpPr/>
          <p:nvPr/>
        </p:nvSpPr>
        <p:spPr>
          <a:xfrm>
            <a:off x="8291335" y="1945565"/>
            <a:ext cx="3098340" cy="3997858"/>
          </a:xfrm>
          <a:custGeom>
            <a:avLst/>
            <a:gdLst/>
            <a:ahLst/>
            <a:cxnLst/>
            <a:rect l="l" t="t" r="r" b="b"/>
            <a:pathLst>
              <a:path w="4647510" h="5996787">
                <a:moveTo>
                  <a:pt x="0" y="0"/>
                </a:moveTo>
                <a:lnTo>
                  <a:pt x="4647509" y="0"/>
                </a:lnTo>
                <a:lnTo>
                  <a:pt x="4647509" y="5996787"/>
                </a:lnTo>
                <a:lnTo>
                  <a:pt x="0" y="59967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4" name="Freeform 24"/>
          <p:cNvSpPr/>
          <p:nvPr/>
        </p:nvSpPr>
        <p:spPr>
          <a:xfrm>
            <a:off x="11027088" y="3944494"/>
            <a:ext cx="247218" cy="781437"/>
          </a:xfrm>
          <a:custGeom>
            <a:avLst/>
            <a:gdLst/>
            <a:ahLst/>
            <a:cxnLst/>
            <a:rect l="l" t="t" r="r" b="b"/>
            <a:pathLst>
              <a:path w="370827" h="1172155">
                <a:moveTo>
                  <a:pt x="0" y="0"/>
                </a:moveTo>
                <a:lnTo>
                  <a:pt x="370827" y="0"/>
                </a:lnTo>
                <a:lnTo>
                  <a:pt x="370827" y="1172155"/>
                </a:lnTo>
                <a:lnTo>
                  <a:pt x="0" y="117215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5" name="Freeform 25"/>
          <p:cNvSpPr/>
          <p:nvPr/>
        </p:nvSpPr>
        <p:spPr>
          <a:xfrm>
            <a:off x="9918251" y="4914536"/>
            <a:ext cx="460868" cy="652557"/>
          </a:xfrm>
          <a:custGeom>
            <a:avLst/>
            <a:gdLst/>
            <a:ahLst/>
            <a:cxnLst/>
            <a:rect l="l" t="t" r="r" b="b"/>
            <a:pathLst>
              <a:path w="691302" h="978835">
                <a:moveTo>
                  <a:pt x="0" y="0"/>
                </a:moveTo>
                <a:lnTo>
                  <a:pt x="691303" y="0"/>
                </a:lnTo>
                <a:lnTo>
                  <a:pt x="691303" y="978834"/>
                </a:lnTo>
                <a:lnTo>
                  <a:pt x="0" y="97883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6" name="Freeform 26"/>
          <p:cNvSpPr/>
          <p:nvPr/>
        </p:nvSpPr>
        <p:spPr>
          <a:xfrm>
            <a:off x="10820309" y="2518347"/>
            <a:ext cx="413558" cy="652557"/>
          </a:xfrm>
          <a:custGeom>
            <a:avLst/>
            <a:gdLst/>
            <a:ahLst/>
            <a:cxnLst/>
            <a:rect l="l" t="t" r="r" b="b"/>
            <a:pathLst>
              <a:path w="620337" h="978835">
                <a:moveTo>
                  <a:pt x="0" y="0"/>
                </a:moveTo>
                <a:lnTo>
                  <a:pt x="620337" y="0"/>
                </a:lnTo>
                <a:lnTo>
                  <a:pt x="620337" y="978835"/>
                </a:lnTo>
                <a:lnTo>
                  <a:pt x="0" y="97883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7" name="Freeform 27"/>
          <p:cNvSpPr/>
          <p:nvPr/>
        </p:nvSpPr>
        <p:spPr>
          <a:xfrm>
            <a:off x="9732267" y="3585200"/>
            <a:ext cx="216475" cy="718590"/>
          </a:xfrm>
          <a:custGeom>
            <a:avLst/>
            <a:gdLst/>
            <a:ahLst/>
            <a:cxnLst/>
            <a:rect l="l" t="t" r="r" b="b"/>
            <a:pathLst>
              <a:path w="324713" h="1077885">
                <a:moveTo>
                  <a:pt x="0" y="0"/>
                </a:moveTo>
                <a:lnTo>
                  <a:pt x="324713" y="0"/>
                </a:lnTo>
                <a:lnTo>
                  <a:pt x="324713" y="1077884"/>
                </a:lnTo>
                <a:lnTo>
                  <a:pt x="0" y="107788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8" name="Freeform 28"/>
          <p:cNvSpPr/>
          <p:nvPr/>
        </p:nvSpPr>
        <p:spPr>
          <a:xfrm>
            <a:off x="10148685" y="1585802"/>
            <a:ext cx="361563" cy="719527"/>
          </a:xfrm>
          <a:custGeom>
            <a:avLst/>
            <a:gdLst/>
            <a:ahLst/>
            <a:cxnLst/>
            <a:rect l="l" t="t" r="r" b="b"/>
            <a:pathLst>
              <a:path w="542344" h="1079291">
                <a:moveTo>
                  <a:pt x="0" y="0"/>
                </a:moveTo>
                <a:lnTo>
                  <a:pt x="542343" y="0"/>
                </a:lnTo>
                <a:lnTo>
                  <a:pt x="542343" y="1079291"/>
                </a:lnTo>
                <a:lnTo>
                  <a:pt x="0" y="107929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9" name="Freeform 29"/>
          <p:cNvSpPr/>
          <p:nvPr/>
        </p:nvSpPr>
        <p:spPr>
          <a:xfrm>
            <a:off x="9378573" y="2557711"/>
            <a:ext cx="461932" cy="573828"/>
          </a:xfrm>
          <a:custGeom>
            <a:avLst/>
            <a:gdLst/>
            <a:ahLst/>
            <a:cxnLst/>
            <a:rect l="l" t="t" r="r" b="b"/>
            <a:pathLst>
              <a:path w="692898" h="860742">
                <a:moveTo>
                  <a:pt x="0" y="0"/>
                </a:moveTo>
                <a:lnTo>
                  <a:pt x="692897" y="0"/>
                </a:lnTo>
                <a:lnTo>
                  <a:pt x="692897" y="860743"/>
                </a:lnTo>
                <a:lnTo>
                  <a:pt x="0" y="860743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0" name="Freeform 30"/>
          <p:cNvSpPr/>
          <p:nvPr/>
        </p:nvSpPr>
        <p:spPr>
          <a:xfrm>
            <a:off x="10506266" y="3354246"/>
            <a:ext cx="314043" cy="652557"/>
          </a:xfrm>
          <a:custGeom>
            <a:avLst/>
            <a:gdLst/>
            <a:ahLst/>
            <a:cxnLst/>
            <a:rect l="l" t="t" r="r" b="b"/>
            <a:pathLst>
              <a:path w="471064" h="978835">
                <a:moveTo>
                  <a:pt x="0" y="0"/>
                </a:moveTo>
                <a:lnTo>
                  <a:pt x="471064" y="0"/>
                </a:lnTo>
                <a:lnTo>
                  <a:pt x="471064" y="978835"/>
                </a:lnTo>
                <a:lnTo>
                  <a:pt x="0" y="978835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1" name="Freeform 31"/>
          <p:cNvSpPr/>
          <p:nvPr/>
        </p:nvSpPr>
        <p:spPr>
          <a:xfrm>
            <a:off x="10329466" y="4121127"/>
            <a:ext cx="327658" cy="679084"/>
          </a:xfrm>
          <a:custGeom>
            <a:avLst/>
            <a:gdLst/>
            <a:ahLst/>
            <a:cxnLst/>
            <a:rect l="l" t="t" r="r" b="b"/>
            <a:pathLst>
              <a:path w="491487" h="1018626">
                <a:moveTo>
                  <a:pt x="0" y="0"/>
                </a:moveTo>
                <a:lnTo>
                  <a:pt x="491488" y="0"/>
                </a:lnTo>
                <a:lnTo>
                  <a:pt x="491488" y="1018626"/>
                </a:lnTo>
                <a:lnTo>
                  <a:pt x="0" y="1018626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2" name="Freeform 32"/>
          <p:cNvSpPr/>
          <p:nvPr/>
        </p:nvSpPr>
        <p:spPr>
          <a:xfrm>
            <a:off x="8659073" y="1745094"/>
            <a:ext cx="360537" cy="652557"/>
          </a:xfrm>
          <a:custGeom>
            <a:avLst/>
            <a:gdLst/>
            <a:ahLst/>
            <a:cxnLst/>
            <a:rect l="l" t="t" r="r" b="b"/>
            <a:pathLst>
              <a:path w="540806" h="978835">
                <a:moveTo>
                  <a:pt x="0" y="0"/>
                </a:moveTo>
                <a:lnTo>
                  <a:pt x="540806" y="0"/>
                </a:lnTo>
                <a:lnTo>
                  <a:pt x="540806" y="978835"/>
                </a:lnTo>
                <a:lnTo>
                  <a:pt x="0" y="978835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3" name="Freeform 33"/>
          <p:cNvSpPr/>
          <p:nvPr/>
        </p:nvSpPr>
        <p:spPr>
          <a:xfrm>
            <a:off x="10657125" y="1463998"/>
            <a:ext cx="483605" cy="297417"/>
          </a:xfrm>
          <a:custGeom>
            <a:avLst/>
            <a:gdLst/>
            <a:ahLst/>
            <a:cxnLst/>
            <a:rect l="l" t="t" r="r" b="b"/>
            <a:pathLst>
              <a:path w="725408" h="446126">
                <a:moveTo>
                  <a:pt x="0" y="0"/>
                </a:moveTo>
                <a:lnTo>
                  <a:pt x="725408" y="0"/>
                </a:lnTo>
                <a:lnTo>
                  <a:pt x="725408" y="446126"/>
                </a:lnTo>
                <a:lnTo>
                  <a:pt x="0" y="446126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34" name="Freeform 34"/>
          <p:cNvSpPr/>
          <p:nvPr/>
        </p:nvSpPr>
        <p:spPr>
          <a:xfrm>
            <a:off x="11231634" y="685801"/>
            <a:ext cx="561613" cy="553891"/>
          </a:xfrm>
          <a:custGeom>
            <a:avLst/>
            <a:gdLst/>
            <a:ahLst/>
            <a:cxnLst/>
            <a:rect l="l" t="t" r="r" b="b"/>
            <a:pathLst>
              <a:path w="842420" h="830837">
                <a:moveTo>
                  <a:pt x="0" y="0"/>
                </a:moveTo>
                <a:lnTo>
                  <a:pt x="842421" y="0"/>
                </a:lnTo>
                <a:lnTo>
                  <a:pt x="842421" y="830837"/>
                </a:lnTo>
                <a:lnTo>
                  <a:pt x="0" y="830837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GB"/>
          </a:p>
        </p:txBody>
      </p:sp>
      <p:sp>
        <p:nvSpPr>
          <p:cNvPr id="35" name="Freeform 35"/>
          <p:cNvSpPr/>
          <p:nvPr/>
        </p:nvSpPr>
        <p:spPr>
          <a:xfrm>
            <a:off x="10820309" y="990601"/>
            <a:ext cx="206779" cy="595047"/>
          </a:xfrm>
          <a:custGeom>
            <a:avLst/>
            <a:gdLst/>
            <a:ahLst/>
            <a:cxnLst/>
            <a:rect l="l" t="t" r="r" b="b"/>
            <a:pathLst>
              <a:path w="310168" h="892571">
                <a:moveTo>
                  <a:pt x="0" y="0"/>
                </a:moveTo>
                <a:lnTo>
                  <a:pt x="310169" y="0"/>
                </a:lnTo>
                <a:lnTo>
                  <a:pt x="310169" y="892570"/>
                </a:lnTo>
                <a:lnTo>
                  <a:pt x="0" y="892570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9" name="Group 5">
            <a:extLst>
              <a:ext uri="{FF2B5EF4-FFF2-40B4-BE49-F238E27FC236}">
                <a16:creationId xmlns:a16="http://schemas.microsoft.com/office/drawing/2014/main" id="{5F781499-F648-486E-B8C4-A205F05E44E4}"/>
              </a:ext>
            </a:extLst>
          </p:cNvPr>
          <p:cNvGrpSpPr/>
          <p:nvPr/>
        </p:nvGrpSpPr>
        <p:grpSpPr>
          <a:xfrm>
            <a:off x="254001" y="5110715"/>
            <a:ext cx="7317247" cy="705884"/>
            <a:chOff x="0" y="0"/>
            <a:chExt cx="1696230" cy="587887"/>
          </a:xfrm>
          <a:solidFill>
            <a:srgbClr val="F4D059"/>
          </a:solidFill>
        </p:grpSpPr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D7847996-3425-45B8-AA53-50E439852867}"/>
                </a:ext>
              </a:extLst>
            </p:cNvPr>
            <p:cNvSpPr/>
            <p:nvPr/>
          </p:nvSpPr>
          <p:spPr>
            <a:xfrm>
              <a:off x="0" y="0"/>
              <a:ext cx="1696230" cy="587888"/>
            </a:xfrm>
            <a:custGeom>
              <a:avLst/>
              <a:gdLst/>
              <a:ahLst/>
              <a:cxnLst/>
              <a:rect l="l" t="t" r="r" b="b"/>
              <a:pathLst>
                <a:path w="1696230" h="587888">
                  <a:moveTo>
                    <a:pt x="4156" y="0"/>
                  </a:moveTo>
                  <a:lnTo>
                    <a:pt x="1692075" y="0"/>
                  </a:lnTo>
                  <a:cubicBezTo>
                    <a:pt x="1694370" y="0"/>
                    <a:pt x="1696230" y="1861"/>
                    <a:pt x="1696230" y="4156"/>
                  </a:cubicBezTo>
                  <a:lnTo>
                    <a:pt x="1696230" y="583732"/>
                  </a:lnTo>
                  <a:cubicBezTo>
                    <a:pt x="1696230" y="586027"/>
                    <a:pt x="1694370" y="587888"/>
                    <a:pt x="1692075" y="587888"/>
                  </a:cubicBezTo>
                  <a:lnTo>
                    <a:pt x="4156" y="587888"/>
                  </a:lnTo>
                  <a:cubicBezTo>
                    <a:pt x="1861" y="587888"/>
                    <a:pt x="0" y="586027"/>
                    <a:pt x="0" y="583732"/>
                  </a:cubicBezTo>
                  <a:lnTo>
                    <a:pt x="0" y="4156"/>
                  </a:lnTo>
                  <a:cubicBezTo>
                    <a:pt x="0" y="1861"/>
                    <a:pt x="1861" y="0"/>
                    <a:pt x="4156" y="0"/>
                  </a:cubicBezTo>
                  <a:close/>
                </a:path>
              </a:pathLst>
            </a:custGeom>
            <a:grpFill/>
            <a:ln w="38100" cap="sq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1" name="TextBox 7">
              <a:extLst>
                <a:ext uri="{FF2B5EF4-FFF2-40B4-BE49-F238E27FC236}">
                  <a16:creationId xmlns:a16="http://schemas.microsoft.com/office/drawing/2014/main" id="{A11F7D13-2DEF-4FF1-AB5D-FBD6DB027A2C}"/>
                </a:ext>
              </a:extLst>
            </p:cNvPr>
            <p:cNvSpPr txBox="1"/>
            <p:nvPr/>
          </p:nvSpPr>
          <p:spPr>
            <a:xfrm>
              <a:off x="0" y="-38100"/>
              <a:ext cx="1696230" cy="625987"/>
            </a:xfrm>
            <a:prstGeom prst="rect">
              <a:avLst/>
            </a:prstGeom>
            <a:grpFill/>
            <a:ln w="38100">
              <a:solidFill>
                <a:schemeClr val="tx1"/>
              </a:solidFill>
            </a:ln>
          </p:spPr>
          <p:txBody>
            <a:bodyPr lIns="0" tIns="0" rIns="0" bIns="0" rtlCol="0" anchor="ctr"/>
            <a:lstStyle/>
            <a:p>
              <a:pPr algn="ctr">
                <a:lnSpc>
                  <a:spcPts val="2760"/>
                </a:lnSpc>
              </a:pPr>
              <a:endParaRPr sz="1200" dirty="0"/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9A228748-2CED-9083-15DC-667DFAF02668}"/>
              </a:ext>
            </a:extLst>
          </p:cNvPr>
          <p:cNvSpPr txBox="1"/>
          <p:nvPr/>
        </p:nvSpPr>
        <p:spPr>
          <a:xfrm>
            <a:off x="355601" y="5249107"/>
            <a:ext cx="7317247" cy="387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925" lvl="1" algn="just">
              <a:lnSpc>
                <a:spcPts val="2333"/>
              </a:lnSpc>
            </a:pPr>
            <a:r>
              <a:rPr lang="en-US" sz="2133" dirty="0">
                <a:latin typeface="Garet" panose="020B0604020202020204" charset="0"/>
              </a:rPr>
              <a:t>Now </a:t>
            </a:r>
            <a:r>
              <a:rPr lang="en-US" sz="2133" b="1" dirty="0">
                <a:latin typeface="Garet" panose="020B0604020202020204" charset="0"/>
              </a:rPr>
              <a:t>young people </a:t>
            </a:r>
            <a:r>
              <a:rPr lang="en-US" sz="2133" dirty="0">
                <a:latin typeface="Garet" panose="020B0604020202020204" charset="0"/>
              </a:rPr>
              <a:t>can join - anyone aged </a:t>
            </a:r>
            <a:r>
              <a:rPr lang="en-US" sz="2133" b="1" dirty="0">
                <a:latin typeface="Garet" panose="020B0604020202020204" charset="0"/>
              </a:rPr>
              <a:t>12+</a:t>
            </a:r>
          </a:p>
        </p:txBody>
      </p:sp>
      <p:sp>
        <p:nvSpPr>
          <p:cNvPr id="38" name="TextBox 18">
            <a:extLst>
              <a:ext uri="{FF2B5EF4-FFF2-40B4-BE49-F238E27FC236}">
                <a16:creationId xmlns:a16="http://schemas.microsoft.com/office/drawing/2014/main" id="{C5691E28-C1C9-4534-A8AB-1310FC7C837B}"/>
              </a:ext>
            </a:extLst>
          </p:cNvPr>
          <p:cNvSpPr txBox="1"/>
          <p:nvPr/>
        </p:nvSpPr>
        <p:spPr>
          <a:xfrm>
            <a:off x="4408849" y="4482394"/>
            <a:ext cx="1313439" cy="3382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87"/>
              </a:lnSpc>
              <a:spcBef>
                <a:spcPct val="0"/>
              </a:spcBef>
            </a:pPr>
            <a:r>
              <a:rPr lang="en-US" sz="1467" b="1" spc="384" dirty="0">
                <a:solidFill>
                  <a:schemeClr val="accent2">
                    <a:lumMod val="75000"/>
                  </a:schemeClr>
                </a:solidFill>
                <a:latin typeface="Garet" panose="020B0604020202020204" charset="0"/>
              </a:rPr>
              <a:t>ASTHMA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2C06CA6-8EFB-43CE-92EA-CF6FC7412B5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1208" y="5943423"/>
            <a:ext cx="4479429" cy="8501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DEE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DAA37D-A26F-FC3A-C162-F28019A8B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15FD7615-2701-521E-C3B9-8FED3419A84B}"/>
              </a:ext>
            </a:extLst>
          </p:cNvPr>
          <p:cNvGrpSpPr/>
          <p:nvPr/>
        </p:nvGrpSpPr>
        <p:grpSpPr>
          <a:xfrm>
            <a:off x="240636" y="1871717"/>
            <a:ext cx="7317247" cy="3944883"/>
            <a:chOff x="0" y="0"/>
            <a:chExt cx="1665569" cy="1168712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979610AF-F7B2-F7D6-A88D-805690C65D38}"/>
                </a:ext>
              </a:extLst>
            </p:cNvPr>
            <p:cNvSpPr/>
            <p:nvPr/>
          </p:nvSpPr>
          <p:spPr>
            <a:xfrm>
              <a:off x="0" y="0"/>
              <a:ext cx="1665569" cy="1168712"/>
            </a:xfrm>
            <a:custGeom>
              <a:avLst/>
              <a:gdLst/>
              <a:ahLst/>
              <a:cxnLst/>
              <a:rect l="l" t="t" r="r" b="b"/>
              <a:pathLst>
                <a:path w="1665569" h="1168712">
                  <a:moveTo>
                    <a:pt x="3527" y="0"/>
                  </a:moveTo>
                  <a:lnTo>
                    <a:pt x="1662043" y="0"/>
                  </a:lnTo>
                  <a:cubicBezTo>
                    <a:pt x="1662978" y="0"/>
                    <a:pt x="1663875" y="372"/>
                    <a:pt x="1664537" y="1033"/>
                  </a:cubicBezTo>
                  <a:cubicBezTo>
                    <a:pt x="1665198" y="1694"/>
                    <a:pt x="1665569" y="2591"/>
                    <a:pt x="1665569" y="3527"/>
                  </a:cubicBezTo>
                  <a:lnTo>
                    <a:pt x="1665569" y="1165185"/>
                  </a:lnTo>
                  <a:cubicBezTo>
                    <a:pt x="1665569" y="1167133"/>
                    <a:pt x="1663990" y="1168712"/>
                    <a:pt x="1662043" y="1168712"/>
                  </a:cubicBezTo>
                  <a:lnTo>
                    <a:pt x="3527" y="1168712"/>
                  </a:lnTo>
                  <a:cubicBezTo>
                    <a:pt x="1579" y="1168712"/>
                    <a:pt x="0" y="1167133"/>
                    <a:pt x="0" y="1165185"/>
                  </a:cubicBezTo>
                  <a:lnTo>
                    <a:pt x="0" y="3527"/>
                  </a:lnTo>
                  <a:cubicBezTo>
                    <a:pt x="0" y="1579"/>
                    <a:pt x="1579" y="0"/>
                    <a:pt x="3527" y="0"/>
                  </a:cubicBezTo>
                  <a:close/>
                </a:path>
              </a:pathLst>
            </a:custGeom>
            <a:solidFill>
              <a:srgbClr val="E8F8FD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1A2B7525-F77E-90AE-3858-A750317811F1}"/>
                </a:ext>
              </a:extLst>
            </p:cNvPr>
            <p:cNvSpPr txBox="1"/>
            <p:nvPr/>
          </p:nvSpPr>
          <p:spPr>
            <a:xfrm>
              <a:off x="0" y="-76200"/>
              <a:ext cx="1665569" cy="124491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1866"/>
                </a:lnSpc>
                <a:spcBef>
                  <a:spcPct val="0"/>
                </a:spcBef>
              </a:pPr>
              <a:endParaRPr sz="1200">
                <a:solidFill>
                  <a:srgbClr val="E8F8FD"/>
                </a:solidFill>
                <a:highlight>
                  <a:srgbClr val="E8F8FD"/>
                </a:highlight>
              </a:endParaRPr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58408B72-A1AD-0C6C-15E9-595052F4F7BA}"/>
              </a:ext>
            </a:extLst>
          </p:cNvPr>
          <p:cNvGrpSpPr/>
          <p:nvPr/>
        </p:nvGrpSpPr>
        <p:grpSpPr>
          <a:xfrm>
            <a:off x="2625212" y="145849"/>
            <a:ext cx="6961239" cy="1368293"/>
            <a:chOff x="0" y="0"/>
            <a:chExt cx="1938703" cy="31975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324DF1AF-52ED-1911-0F96-222B0B5C15E5}"/>
                </a:ext>
              </a:extLst>
            </p:cNvPr>
            <p:cNvSpPr/>
            <p:nvPr/>
          </p:nvSpPr>
          <p:spPr>
            <a:xfrm>
              <a:off x="0" y="0"/>
              <a:ext cx="1938703" cy="319750"/>
            </a:xfrm>
            <a:custGeom>
              <a:avLst/>
              <a:gdLst/>
              <a:ahLst/>
              <a:cxnLst/>
              <a:rect l="l" t="t" r="r" b="b"/>
              <a:pathLst>
                <a:path w="1938703" h="319750">
                  <a:moveTo>
                    <a:pt x="3030" y="0"/>
                  </a:moveTo>
                  <a:lnTo>
                    <a:pt x="1935673" y="0"/>
                  </a:lnTo>
                  <a:cubicBezTo>
                    <a:pt x="1937347" y="0"/>
                    <a:pt x="1938703" y="1357"/>
                    <a:pt x="1938703" y="3030"/>
                  </a:cubicBezTo>
                  <a:lnTo>
                    <a:pt x="1938703" y="316720"/>
                  </a:lnTo>
                  <a:cubicBezTo>
                    <a:pt x="1938703" y="318393"/>
                    <a:pt x="1937347" y="319750"/>
                    <a:pt x="1935673" y="319750"/>
                  </a:cubicBezTo>
                  <a:lnTo>
                    <a:pt x="3030" y="319750"/>
                  </a:lnTo>
                  <a:cubicBezTo>
                    <a:pt x="2226" y="319750"/>
                    <a:pt x="1456" y="319431"/>
                    <a:pt x="887" y="318862"/>
                  </a:cubicBezTo>
                  <a:cubicBezTo>
                    <a:pt x="319" y="318294"/>
                    <a:pt x="0" y="317523"/>
                    <a:pt x="0" y="316720"/>
                  </a:cubicBezTo>
                  <a:lnTo>
                    <a:pt x="0" y="3030"/>
                  </a:lnTo>
                  <a:cubicBezTo>
                    <a:pt x="0" y="1357"/>
                    <a:pt x="1357" y="0"/>
                    <a:pt x="3030" y="0"/>
                  </a:cubicBezTo>
                  <a:close/>
                </a:path>
              </a:pathLst>
            </a:custGeom>
            <a:solidFill>
              <a:srgbClr val="F4D059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2ED42DF8-53AF-AF2A-5413-81CA8C5F6AB0}"/>
                </a:ext>
              </a:extLst>
            </p:cNvPr>
            <p:cNvSpPr txBox="1"/>
            <p:nvPr/>
          </p:nvSpPr>
          <p:spPr>
            <a:xfrm>
              <a:off x="0" y="-76200"/>
              <a:ext cx="1938703" cy="3959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>
                <a:lnSpc>
                  <a:spcPts val="1866"/>
                </a:lnSpc>
                <a:spcBef>
                  <a:spcPct val="0"/>
                </a:spcBef>
              </a:pPr>
              <a:endParaRPr sz="1200"/>
            </a:p>
          </p:txBody>
        </p:sp>
      </p:grpSp>
      <p:sp>
        <p:nvSpPr>
          <p:cNvPr id="8" name="TextBox 8">
            <a:extLst>
              <a:ext uri="{FF2B5EF4-FFF2-40B4-BE49-F238E27FC236}">
                <a16:creationId xmlns:a16="http://schemas.microsoft.com/office/drawing/2014/main" id="{35433F32-BB49-2040-8CA2-7AD57DC7E05C}"/>
              </a:ext>
            </a:extLst>
          </p:cNvPr>
          <p:cNvSpPr txBox="1"/>
          <p:nvPr/>
        </p:nvSpPr>
        <p:spPr>
          <a:xfrm>
            <a:off x="2787462" y="278722"/>
            <a:ext cx="6430279" cy="1127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20"/>
              </a:lnSpc>
              <a:spcBef>
                <a:spcPct val="0"/>
              </a:spcBef>
            </a:pPr>
            <a:r>
              <a:rPr lang="en-US" sz="2800" b="1" dirty="0">
                <a:solidFill>
                  <a:srgbClr val="002060"/>
                </a:solidFill>
                <a:latin typeface="Hagrid Text Bold" panose="020B0604020202020204" charset="0"/>
              </a:rPr>
              <a:t>What is the Schools Health and Wellbeing Improvement Research Network (SHINE)?</a:t>
            </a:r>
          </a:p>
        </p:txBody>
      </p:sp>
      <p:grpSp>
        <p:nvGrpSpPr>
          <p:cNvPr id="39" name="Group 5">
            <a:extLst>
              <a:ext uri="{FF2B5EF4-FFF2-40B4-BE49-F238E27FC236}">
                <a16:creationId xmlns:a16="http://schemas.microsoft.com/office/drawing/2014/main" id="{A99724B6-B16D-9B29-811B-393C6D61362C}"/>
              </a:ext>
            </a:extLst>
          </p:cNvPr>
          <p:cNvGrpSpPr/>
          <p:nvPr/>
        </p:nvGrpSpPr>
        <p:grpSpPr>
          <a:xfrm>
            <a:off x="254001" y="3980166"/>
            <a:ext cx="7317247" cy="2731985"/>
            <a:chOff x="0" y="0"/>
            <a:chExt cx="1696230" cy="587887"/>
          </a:xfrm>
          <a:solidFill>
            <a:srgbClr val="F4D059"/>
          </a:solidFill>
        </p:grpSpPr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A59A5F22-0F9D-D6A9-113A-792795D1DFCD}"/>
                </a:ext>
              </a:extLst>
            </p:cNvPr>
            <p:cNvSpPr/>
            <p:nvPr/>
          </p:nvSpPr>
          <p:spPr>
            <a:xfrm>
              <a:off x="0" y="0"/>
              <a:ext cx="1696230" cy="587888"/>
            </a:xfrm>
            <a:custGeom>
              <a:avLst/>
              <a:gdLst/>
              <a:ahLst/>
              <a:cxnLst/>
              <a:rect l="l" t="t" r="r" b="b"/>
              <a:pathLst>
                <a:path w="1696230" h="587888">
                  <a:moveTo>
                    <a:pt x="4156" y="0"/>
                  </a:moveTo>
                  <a:lnTo>
                    <a:pt x="1692075" y="0"/>
                  </a:lnTo>
                  <a:cubicBezTo>
                    <a:pt x="1694370" y="0"/>
                    <a:pt x="1696230" y="1861"/>
                    <a:pt x="1696230" y="4156"/>
                  </a:cubicBezTo>
                  <a:lnTo>
                    <a:pt x="1696230" y="583732"/>
                  </a:lnTo>
                  <a:cubicBezTo>
                    <a:pt x="1696230" y="586027"/>
                    <a:pt x="1694370" y="587888"/>
                    <a:pt x="1692075" y="587888"/>
                  </a:cubicBezTo>
                  <a:lnTo>
                    <a:pt x="4156" y="587888"/>
                  </a:lnTo>
                  <a:cubicBezTo>
                    <a:pt x="1861" y="587888"/>
                    <a:pt x="0" y="586027"/>
                    <a:pt x="0" y="583732"/>
                  </a:cubicBezTo>
                  <a:lnTo>
                    <a:pt x="0" y="4156"/>
                  </a:lnTo>
                  <a:cubicBezTo>
                    <a:pt x="0" y="1861"/>
                    <a:pt x="1861" y="0"/>
                    <a:pt x="4156" y="0"/>
                  </a:cubicBezTo>
                  <a:close/>
                </a:path>
              </a:pathLst>
            </a:custGeom>
            <a:grpFill/>
            <a:ln w="38100" cap="sq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1" name="TextBox 7">
              <a:extLst>
                <a:ext uri="{FF2B5EF4-FFF2-40B4-BE49-F238E27FC236}">
                  <a16:creationId xmlns:a16="http://schemas.microsoft.com/office/drawing/2014/main" id="{216B89CE-A1A9-A51C-8A92-AE1EF4FBE46D}"/>
                </a:ext>
              </a:extLst>
            </p:cNvPr>
            <p:cNvSpPr txBox="1"/>
            <p:nvPr/>
          </p:nvSpPr>
          <p:spPr>
            <a:xfrm>
              <a:off x="0" y="-38100"/>
              <a:ext cx="1696230" cy="625987"/>
            </a:xfrm>
            <a:prstGeom prst="rect">
              <a:avLst/>
            </a:prstGeom>
            <a:grpFill/>
            <a:ln w="38100">
              <a:solidFill>
                <a:schemeClr val="tx1"/>
              </a:solidFill>
            </a:ln>
          </p:spPr>
          <p:txBody>
            <a:bodyPr lIns="0" tIns="0" rIns="0" bIns="0" rtlCol="0" anchor="ctr"/>
            <a:lstStyle/>
            <a:p>
              <a:pPr algn="ctr">
                <a:lnSpc>
                  <a:spcPts val="2760"/>
                </a:lnSpc>
              </a:pPr>
              <a:endParaRPr sz="1200" dirty="0"/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10B8E464-4FA1-D3F2-03DD-D25A778246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6845" y="1920599"/>
            <a:ext cx="4084519" cy="4119134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288BF15B-08C3-4B7B-3E55-9F129E289342}"/>
              </a:ext>
            </a:extLst>
          </p:cNvPr>
          <p:cNvSpPr txBox="1"/>
          <p:nvPr/>
        </p:nvSpPr>
        <p:spPr>
          <a:xfrm>
            <a:off x="423680" y="2135538"/>
            <a:ext cx="68239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yriad Pro"/>
                <a:ea typeface="+mn-ea"/>
                <a:cs typeface="+mn-cs"/>
              </a:rPr>
              <a:t>SHINE aims to help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yriad Pro"/>
                <a:ea typeface="+mn-ea"/>
                <a:cs typeface="+mn-cs"/>
              </a:rPr>
              <a:t>transform health and wellbeing outcomes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yriad Pro"/>
                <a:ea typeface="+mn-ea"/>
                <a:cs typeface="+mn-cs"/>
              </a:rPr>
              <a:t>for young people in Scotland through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yriad Pro"/>
                <a:ea typeface="+mn-ea"/>
                <a:cs typeface="+mn-cs"/>
              </a:rPr>
              <a:t>high quality, school-based health improvement research and data-driven innovation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9AE118A-9A34-0560-72A0-05A2B42396C9}"/>
              </a:ext>
            </a:extLst>
          </p:cNvPr>
          <p:cNvSpPr txBox="1"/>
          <p:nvPr/>
        </p:nvSpPr>
        <p:spPr>
          <a:xfrm>
            <a:off x="537573" y="4185383"/>
            <a:ext cx="675071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2060"/>
                </a:solidFill>
                <a:latin typeface="Myriad Pro"/>
              </a:rPr>
              <a:t>SHINE online mental health survey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2060"/>
                </a:solidFill>
                <a:latin typeface="Myriad Pro"/>
              </a:rPr>
              <a:t>Health Research Webinars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2060"/>
                </a:solidFill>
                <a:latin typeface="Myriad Pro"/>
              </a:rPr>
              <a:t>Health and Wellbeing Resources for schools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2060"/>
                </a:solidFill>
                <a:latin typeface="Myriad Pro"/>
              </a:rPr>
              <a:t>Research Networking events for schools &amp; health researchers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2060"/>
                </a:solidFill>
                <a:latin typeface="Myriad Pro"/>
              </a:rPr>
              <a:t>Research Workshops/Advisory groups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2060"/>
                </a:solidFill>
                <a:latin typeface="Myriad Pro"/>
              </a:rPr>
              <a:t>Monthly newsletters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2060"/>
                </a:solidFill>
                <a:latin typeface="Myriad Pro"/>
              </a:rPr>
              <a:t>Affiliated SHINE research projects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2060"/>
                </a:solidFill>
                <a:latin typeface="Myriad Pro"/>
              </a:rPr>
              <a:t>Work with other UK health school health research networks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6BFAF2C-B17F-E110-2AE9-93D49FACC4D3}"/>
              </a:ext>
            </a:extLst>
          </p:cNvPr>
          <p:cNvSpPr txBox="1"/>
          <p:nvPr/>
        </p:nvSpPr>
        <p:spPr>
          <a:xfrm>
            <a:off x="437044" y="3907743"/>
            <a:ext cx="6199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2060"/>
                </a:solidFill>
                <a:latin typeface="Myriad Pro"/>
              </a:rPr>
              <a:t>How can Scottish schools collaborate with SHINE?</a:t>
            </a:r>
          </a:p>
        </p:txBody>
      </p:sp>
      <p:pic>
        <p:nvPicPr>
          <p:cNvPr id="46" name="Picture 45" descr="A black and blue sign with text&#10;&#10;Description automatically generated">
            <a:extLst>
              <a:ext uri="{FF2B5EF4-FFF2-40B4-BE49-F238E27FC236}">
                <a16:creationId xmlns:a16="http://schemas.microsoft.com/office/drawing/2014/main" id="{1A9310E9-F758-75AD-B5DF-F3BE25D077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281" y="278722"/>
            <a:ext cx="1701039" cy="117403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C9A0940-333A-4AFF-932D-3A2810AEFE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87" y="441001"/>
            <a:ext cx="1945417" cy="918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280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D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579337" y="177800"/>
            <a:ext cx="7113864" cy="1005085"/>
            <a:chOff x="0" y="0"/>
            <a:chExt cx="1121803" cy="22878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21803" cy="228780"/>
            </a:xfrm>
            <a:custGeom>
              <a:avLst/>
              <a:gdLst/>
              <a:ahLst/>
              <a:cxnLst/>
              <a:rect l="l" t="t" r="r" b="b"/>
              <a:pathLst>
                <a:path w="1121803" h="228780">
                  <a:moveTo>
                    <a:pt x="5236" y="0"/>
                  </a:moveTo>
                  <a:lnTo>
                    <a:pt x="1116567" y="0"/>
                  </a:lnTo>
                  <a:cubicBezTo>
                    <a:pt x="1117956" y="0"/>
                    <a:pt x="1119287" y="552"/>
                    <a:pt x="1120269" y="1534"/>
                  </a:cubicBezTo>
                  <a:cubicBezTo>
                    <a:pt x="1121251" y="2516"/>
                    <a:pt x="1121803" y="3848"/>
                    <a:pt x="1121803" y="5236"/>
                  </a:cubicBezTo>
                  <a:lnTo>
                    <a:pt x="1121803" y="223544"/>
                  </a:lnTo>
                  <a:cubicBezTo>
                    <a:pt x="1121803" y="224932"/>
                    <a:pt x="1121251" y="226264"/>
                    <a:pt x="1120269" y="227246"/>
                  </a:cubicBezTo>
                  <a:cubicBezTo>
                    <a:pt x="1119287" y="228228"/>
                    <a:pt x="1117956" y="228780"/>
                    <a:pt x="1116567" y="228780"/>
                  </a:cubicBezTo>
                  <a:lnTo>
                    <a:pt x="5236" y="228780"/>
                  </a:lnTo>
                  <a:cubicBezTo>
                    <a:pt x="3848" y="228780"/>
                    <a:pt x="2516" y="228228"/>
                    <a:pt x="1534" y="227246"/>
                  </a:cubicBezTo>
                  <a:cubicBezTo>
                    <a:pt x="552" y="226264"/>
                    <a:pt x="0" y="224932"/>
                    <a:pt x="0" y="223544"/>
                  </a:cubicBezTo>
                  <a:lnTo>
                    <a:pt x="0" y="5236"/>
                  </a:lnTo>
                  <a:cubicBezTo>
                    <a:pt x="0" y="3848"/>
                    <a:pt x="552" y="2516"/>
                    <a:pt x="1534" y="1534"/>
                  </a:cubicBezTo>
                  <a:cubicBezTo>
                    <a:pt x="2516" y="552"/>
                    <a:pt x="3848" y="0"/>
                    <a:pt x="5236" y="0"/>
                  </a:cubicBezTo>
                  <a:close/>
                </a:path>
              </a:pathLst>
            </a:custGeom>
            <a:solidFill>
              <a:srgbClr val="F4D059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19050"/>
              <a:ext cx="1121803" cy="2097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 defTabSz="609630">
                <a:lnSpc>
                  <a:spcPts val="2200"/>
                </a:lnSpc>
                <a:spcBef>
                  <a:spcPct val="0"/>
                </a:spcBef>
              </a:pPr>
              <a:r>
                <a:rPr lang="en-US" sz="2400" spc="124" dirty="0">
                  <a:solidFill>
                    <a:srgbClr val="000000"/>
                  </a:solidFill>
                  <a:latin typeface="Hagrid Text Bold" panose="020B0604020202020204" charset="0"/>
                </a:rPr>
                <a:t>WHAT IS BIG DATA?</a:t>
              </a: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3829255" y="3074408"/>
            <a:ext cx="4614029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4320"/>
              </a:lnSpc>
            </a:pPr>
            <a:r>
              <a:rPr lang="en-US" sz="3600">
                <a:solidFill>
                  <a:srgbClr val="000000"/>
                </a:solidFill>
                <a:latin typeface="Codec Pro ExtraBold"/>
              </a:rPr>
              <a:t>Video....</a:t>
            </a:r>
          </a:p>
        </p:txBody>
      </p:sp>
      <p:pic>
        <p:nvPicPr>
          <p:cNvPr id="6" name="Lesson Plan 1 (What is Big Data)">
            <a:hlinkClick r:id="" action="ppaction://media"/>
            <a:extLst>
              <a:ext uri="{FF2B5EF4-FFF2-40B4-BE49-F238E27FC236}">
                <a16:creationId xmlns:a16="http://schemas.microsoft.com/office/drawing/2014/main" id="{848FD2B1-5F27-449F-BAA1-8762A6E8D1F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5406" y="1266576"/>
            <a:ext cx="9731141" cy="54737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1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D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82078" y="428989"/>
            <a:ext cx="9227846" cy="6000023"/>
            <a:chOff x="0" y="0"/>
            <a:chExt cx="2100464" cy="13657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100464" cy="1365740"/>
            </a:xfrm>
            <a:custGeom>
              <a:avLst/>
              <a:gdLst/>
              <a:ahLst/>
              <a:cxnLst/>
              <a:rect l="l" t="t" r="r" b="b"/>
              <a:pathLst>
                <a:path w="2100464" h="1365740">
                  <a:moveTo>
                    <a:pt x="2797" y="0"/>
                  </a:moveTo>
                  <a:lnTo>
                    <a:pt x="2097668" y="0"/>
                  </a:lnTo>
                  <a:cubicBezTo>
                    <a:pt x="2098410" y="0"/>
                    <a:pt x="2099121" y="295"/>
                    <a:pt x="2099645" y="819"/>
                  </a:cubicBezTo>
                  <a:cubicBezTo>
                    <a:pt x="2100170" y="1344"/>
                    <a:pt x="2100464" y="2055"/>
                    <a:pt x="2100464" y="2797"/>
                  </a:cubicBezTo>
                  <a:lnTo>
                    <a:pt x="2100464" y="1362943"/>
                  </a:lnTo>
                  <a:cubicBezTo>
                    <a:pt x="2100464" y="1364488"/>
                    <a:pt x="2099212" y="1365740"/>
                    <a:pt x="2097668" y="1365740"/>
                  </a:cubicBezTo>
                  <a:lnTo>
                    <a:pt x="2797" y="1365740"/>
                  </a:lnTo>
                  <a:cubicBezTo>
                    <a:pt x="1252" y="1365740"/>
                    <a:pt x="0" y="1364488"/>
                    <a:pt x="0" y="1362943"/>
                  </a:cubicBezTo>
                  <a:lnTo>
                    <a:pt x="0" y="2797"/>
                  </a:lnTo>
                  <a:cubicBezTo>
                    <a:pt x="0" y="1252"/>
                    <a:pt x="1252" y="0"/>
                    <a:pt x="2797" y="0"/>
                  </a:cubicBezTo>
                  <a:close/>
                </a:path>
              </a:pathLst>
            </a:custGeom>
            <a:solidFill>
              <a:srgbClr val="E8F8FD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2100464" cy="144194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defTabSz="609630">
                <a:lnSpc>
                  <a:spcPts val="1866"/>
                </a:lnSpc>
                <a:spcBef>
                  <a:spcPct val="0"/>
                </a:spcBef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aphicFrame>
        <p:nvGraphicFramePr>
          <p:cNvPr id="5" name="Table 5"/>
          <p:cNvGraphicFramePr>
            <a:graphicFrameLocks noGrp="1"/>
          </p:cNvGraphicFramePr>
          <p:nvPr/>
        </p:nvGraphicFramePr>
        <p:xfrm>
          <a:off x="3713534" y="2929210"/>
          <a:ext cx="4925871" cy="2364798"/>
        </p:xfrm>
        <a:graphic>
          <a:graphicData uri="http://schemas.openxmlformats.org/drawingml/2006/table">
            <a:tbl>
              <a:tblPr/>
              <a:tblGrid>
                <a:gridCol w="16071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71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16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91221"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latin typeface="Codec Pro Bold"/>
                        </a:rPr>
                        <a:t>Right-handed</a:t>
                      </a: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latin typeface="Codec Pro Bold"/>
                        </a:rPr>
                        <a:t>Left-handed</a:t>
                      </a: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latin typeface="Codec Pro Bold"/>
                        </a:rPr>
                        <a:t>% left-handed</a:t>
                      </a: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3577"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latin typeface="Codec Pro"/>
                        </a:rPr>
                        <a:t>-</a:t>
                      </a: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latin typeface="Codec Pro"/>
                        </a:rPr>
                        <a:t>-</a:t>
                      </a: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919"/>
                        </a:lnSpc>
                        <a:defRPr/>
                      </a:pPr>
                      <a:r>
                        <a:rPr lang="en-US" sz="1900">
                          <a:solidFill>
                            <a:srgbClr val="000000"/>
                          </a:solidFill>
                          <a:latin typeface="Codec Pro"/>
                        </a:rPr>
                        <a:t>-</a:t>
                      </a:r>
                      <a:endParaRPr lang="en-US" sz="700"/>
                    </a:p>
                  </a:txBody>
                  <a:tcPr marL="127000" marR="127000" marT="127000" marB="1270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6" name="Group 6"/>
          <p:cNvGrpSpPr/>
          <p:nvPr/>
        </p:nvGrpSpPr>
        <p:grpSpPr>
          <a:xfrm rot="700411">
            <a:off x="242439" y="327003"/>
            <a:ext cx="3101046" cy="2713415"/>
            <a:chOff x="0" y="0"/>
            <a:chExt cx="812800" cy="7112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11" cy="711200"/>
            </a:xfrm>
            <a:custGeom>
              <a:avLst/>
              <a:gdLst/>
              <a:ahLst/>
              <a:cxnLst/>
              <a:rect l="l" t="t" r="r" b="b"/>
              <a:pathLst>
                <a:path w="812811" h="711200">
                  <a:moveTo>
                    <a:pt x="530371" y="0"/>
                  </a:moveTo>
                  <a:lnTo>
                    <a:pt x="282407" y="0"/>
                  </a:lnTo>
                  <a:cubicBezTo>
                    <a:pt x="126426" y="0"/>
                    <a:pt x="0" y="123512"/>
                    <a:pt x="0" y="275871"/>
                  </a:cubicBezTo>
                  <a:cubicBezTo>
                    <a:pt x="0" y="386169"/>
                    <a:pt x="66279" y="481310"/>
                    <a:pt x="162037" y="525451"/>
                  </a:cubicBezTo>
                  <a:lnTo>
                    <a:pt x="162037" y="711200"/>
                  </a:lnTo>
                  <a:lnTo>
                    <a:pt x="353844" y="551732"/>
                  </a:lnTo>
                  <a:lnTo>
                    <a:pt x="530371" y="551732"/>
                  </a:lnTo>
                  <a:cubicBezTo>
                    <a:pt x="686363" y="551732"/>
                    <a:pt x="812800" y="428220"/>
                    <a:pt x="812800" y="275861"/>
                  </a:cubicBezTo>
                  <a:cubicBezTo>
                    <a:pt x="812811" y="123512"/>
                    <a:pt x="686363" y="0"/>
                    <a:pt x="530371" y="0"/>
                  </a:cubicBezTo>
                  <a:close/>
                </a:path>
              </a:pathLst>
            </a:custGeom>
            <a:solidFill>
              <a:srgbClr val="D92555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812800" cy="5588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866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>
            <a:off x="8683855" y="4213669"/>
            <a:ext cx="906639" cy="951851"/>
          </a:xfrm>
          <a:custGeom>
            <a:avLst/>
            <a:gdLst/>
            <a:ahLst/>
            <a:cxnLst/>
            <a:rect l="l" t="t" r="r" b="b"/>
            <a:pathLst>
              <a:path w="1359958" h="1427777">
                <a:moveTo>
                  <a:pt x="0" y="0"/>
                </a:moveTo>
                <a:lnTo>
                  <a:pt x="1359958" y="0"/>
                </a:lnTo>
                <a:lnTo>
                  <a:pt x="1359958" y="1427777"/>
                </a:lnTo>
                <a:lnTo>
                  <a:pt x="0" y="14277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TextBox 10"/>
          <p:cNvSpPr txBox="1"/>
          <p:nvPr/>
        </p:nvSpPr>
        <p:spPr>
          <a:xfrm>
            <a:off x="3257478" y="1577552"/>
            <a:ext cx="5677045" cy="844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3360"/>
              </a:lnSpc>
              <a:spcBef>
                <a:spcPct val="0"/>
              </a:spcBef>
            </a:pPr>
            <a:r>
              <a:rPr lang="en-US" sz="2799">
                <a:solidFill>
                  <a:srgbClr val="000000"/>
                </a:solidFill>
                <a:latin typeface="Codec Pro"/>
              </a:rPr>
              <a:t>What percentage of people in the class are left handed?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138536" y="717550"/>
            <a:ext cx="7914929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5427"/>
              </a:lnSpc>
              <a:spcBef>
                <a:spcPct val="0"/>
              </a:spcBef>
            </a:pPr>
            <a:r>
              <a:rPr lang="en-US" sz="4934" dirty="0">
                <a:solidFill>
                  <a:srgbClr val="000000"/>
                </a:solidFill>
                <a:latin typeface="Hagrid Text Heavy"/>
              </a:rPr>
              <a:t>Activity</a:t>
            </a:r>
          </a:p>
        </p:txBody>
      </p:sp>
      <p:sp>
        <p:nvSpPr>
          <p:cNvPr id="12" name="TextBox 12"/>
          <p:cNvSpPr txBox="1"/>
          <p:nvPr/>
        </p:nvSpPr>
        <p:spPr>
          <a:xfrm rot="837867">
            <a:off x="648459" y="687617"/>
            <a:ext cx="2483159" cy="14040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2758"/>
              </a:lnSpc>
              <a:spcBef>
                <a:spcPct val="0"/>
              </a:spcBef>
            </a:pPr>
            <a:r>
              <a:rPr lang="en-US" sz="1970">
                <a:solidFill>
                  <a:srgbClr val="FFFFFF"/>
                </a:solidFill>
                <a:latin typeface="Codec Pro Bold"/>
              </a:rPr>
              <a:t>Did you know boys are more likely to be left-handed than girls?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D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82078" y="492504"/>
            <a:ext cx="9227846" cy="5759109"/>
            <a:chOff x="0" y="0"/>
            <a:chExt cx="2100464" cy="13109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100464" cy="1310902"/>
            </a:xfrm>
            <a:custGeom>
              <a:avLst/>
              <a:gdLst/>
              <a:ahLst/>
              <a:cxnLst/>
              <a:rect l="l" t="t" r="r" b="b"/>
              <a:pathLst>
                <a:path w="2100464" h="1310902">
                  <a:moveTo>
                    <a:pt x="2797" y="0"/>
                  </a:moveTo>
                  <a:lnTo>
                    <a:pt x="2097668" y="0"/>
                  </a:lnTo>
                  <a:cubicBezTo>
                    <a:pt x="2098410" y="0"/>
                    <a:pt x="2099121" y="295"/>
                    <a:pt x="2099645" y="819"/>
                  </a:cubicBezTo>
                  <a:cubicBezTo>
                    <a:pt x="2100170" y="1344"/>
                    <a:pt x="2100464" y="2055"/>
                    <a:pt x="2100464" y="2797"/>
                  </a:cubicBezTo>
                  <a:lnTo>
                    <a:pt x="2100464" y="1308106"/>
                  </a:lnTo>
                  <a:cubicBezTo>
                    <a:pt x="2100464" y="1309650"/>
                    <a:pt x="2099212" y="1310902"/>
                    <a:pt x="2097668" y="1310902"/>
                  </a:cubicBezTo>
                  <a:lnTo>
                    <a:pt x="2797" y="1310902"/>
                  </a:lnTo>
                  <a:cubicBezTo>
                    <a:pt x="1252" y="1310902"/>
                    <a:pt x="0" y="1309650"/>
                    <a:pt x="0" y="1308106"/>
                  </a:cubicBezTo>
                  <a:lnTo>
                    <a:pt x="0" y="2797"/>
                  </a:lnTo>
                  <a:cubicBezTo>
                    <a:pt x="0" y="1252"/>
                    <a:pt x="1252" y="0"/>
                    <a:pt x="2797" y="0"/>
                  </a:cubicBezTo>
                  <a:close/>
                </a:path>
              </a:pathLst>
            </a:custGeom>
            <a:solidFill>
              <a:srgbClr val="E8F8FD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2100464" cy="138710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defTabSz="609630">
                <a:lnSpc>
                  <a:spcPts val="1866"/>
                </a:lnSpc>
                <a:spcBef>
                  <a:spcPct val="0"/>
                </a:spcBef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2138536" y="1682750"/>
            <a:ext cx="7824269" cy="34608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3360"/>
              </a:lnSpc>
            </a:pPr>
            <a:r>
              <a:rPr lang="en-US" sz="2799" dirty="0">
                <a:solidFill>
                  <a:srgbClr val="000000"/>
                </a:solidFill>
                <a:latin typeface="Codec Pro"/>
              </a:rPr>
              <a:t>Do the numbers in your class represent...</a:t>
            </a:r>
          </a:p>
          <a:p>
            <a:pPr marL="1209090" lvl="2" indent="-403030" defTabSz="609630">
              <a:lnSpc>
                <a:spcPts val="3360"/>
              </a:lnSpc>
              <a:buFont typeface="Arial"/>
              <a:buChar char="⚬"/>
            </a:pPr>
            <a:r>
              <a:rPr lang="en-US" sz="2799" dirty="0">
                <a:solidFill>
                  <a:srgbClr val="000000"/>
                </a:solidFill>
                <a:latin typeface="Codec Pro"/>
              </a:rPr>
              <a:t>Everyone in the school? </a:t>
            </a:r>
          </a:p>
          <a:p>
            <a:pPr marL="1209090" lvl="2" indent="-403030" defTabSz="609630">
              <a:lnSpc>
                <a:spcPts val="3360"/>
              </a:lnSpc>
              <a:buFont typeface="Arial"/>
              <a:buChar char="⚬"/>
            </a:pPr>
            <a:r>
              <a:rPr lang="en-US" sz="2799" dirty="0">
                <a:solidFill>
                  <a:srgbClr val="000000"/>
                </a:solidFill>
                <a:latin typeface="Codec Pro"/>
              </a:rPr>
              <a:t>Everyone in Scotland? </a:t>
            </a:r>
          </a:p>
          <a:p>
            <a:pPr marL="1209090" lvl="2" indent="-403030" defTabSz="609630">
              <a:lnSpc>
                <a:spcPts val="3360"/>
              </a:lnSpc>
              <a:buFont typeface="Arial"/>
              <a:buChar char="⚬"/>
            </a:pPr>
            <a:r>
              <a:rPr lang="en-US" sz="2799" dirty="0">
                <a:solidFill>
                  <a:srgbClr val="000000"/>
                </a:solidFill>
                <a:latin typeface="Codec Pro"/>
              </a:rPr>
              <a:t>Everyone in the world?</a:t>
            </a:r>
          </a:p>
          <a:p>
            <a:pPr algn="ctr" defTabSz="609630">
              <a:lnSpc>
                <a:spcPts val="3360"/>
              </a:lnSpc>
            </a:pPr>
            <a:endParaRPr lang="en-US" sz="2799" dirty="0">
              <a:solidFill>
                <a:srgbClr val="000000"/>
              </a:solidFill>
              <a:latin typeface="Codec Pro"/>
            </a:endParaRPr>
          </a:p>
          <a:p>
            <a:pPr marL="604545" lvl="1" indent="-302272" algn="ctr" defTabSz="609630">
              <a:lnSpc>
                <a:spcPts val="3360"/>
              </a:lnSpc>
              <a:buFont typeface="Arial"/>
              <a:buChar char="•"/>
            </a:pPr>
            <a:r>
              <a:rPr lang="en-US" sz="2799" dirty="0">
                <a:solidFill>
                  <a:srgbClr val="000000"/>
                </a:solidFill>
                <a:latin typeface="Codec Pro"/>
              </a:rPr>
              <a:t>How do we make sure scientific results apply to everyone?</a:t>
            </a:r>
          </a:p>
          <a:p>
            <a:pPr algn="ctr" defTabSz="609630">
              <a:lnSpc>
                <a:spcPts val="3360"/>
              </a:lnSpc>
              <a:spcBef>
                <a:spcPct val="0"/>
              </a:spcBef>
            </a:pPr>
            <a:endParaRPr lang="en-US" sz="2799" dirty="0">
              <a:solidFill>
                <a:srgbClr val="000000"/>
              </a:solidFill>
              <a:latin typeface="Codec Pro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0" y="4108450"/>
            <a:ext cx="3858721" cy="2743200"/>
          </a:xfrm>
          <a:custGeom>
            <a:avLst/>
            <a:gdLst/>
            <a:ahLst/>
            <a:cxnLst/>
            <a:rect l="l" t="t" r="r" b="b"/>
            <a:pathLst>
              <a:path w="5788082" h="4114800">
                <a:moveTo>
                  <a:pt x="0" y="0"/>
                </a:moveTo>
                <a:lnTo>
                  <a:pt x="5788082" y="0"/>
                </a:lnTo>
                <a:lnTo>
                  <a:pt x="578808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2138536" y="787033"/>
            <a:ext cx="7914929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5427"/>
              </a:lnSpc>
              <a:spcBef>
                <a:spcPct val="0"/>
              </a:spcBef>
            </a:pPr>
            <a:r>
              <a:rPr lang="en-US" sz="4934">
                <a:solidFill>
                  <a:srgbClr val="000000"/>
                </a:solidFill>
                <a:latin typeface="Hagrid Text Heavy"/>
              </a:rPr>
              <a:t>Discussion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D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589121" y="272069"/>
            <a:ext cx="6313863" cy="6313863"/>
          </a:xfrm>
          <a:custGeom>
            <a:avLst/>
            <a:gdLst/>
            <a:ahLst/>
            <a:cxnLst/>
            <a:rect l="l" t="t" r="r" b="b"/>
            <a:pathLst>
              <a:path w="9470794" h="9470794">
                <a:moveTo>
                  <a:pt x="0" y="0"/>
                </a:moveTo>
                <a:lnTo>
                  <a:pt x="9470794" y="0"/>
                </a:lnTo>
                <a:lnTo>
                  <a:pt x="9470794" y="9470794"/>
                </a:lnTo>
                <a:lnTo>
                  <a:pt x="0" y="947079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273036" y="1610148"/>
            <a:ext cx="4686683" cy="27699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defTabSz="609630">
              <a:lnSpc>
                <a:spcPts val="5427"/>
              </a:lnSpc>
              <a:spcBef>
                <a:spcPct val="0"/>
              </a:spcBef>
            </a:pPr>
            <a:r>
              <a:rPr lang="en-US" sz="4934">
                <a:solidFill>
                  <a:srgbClr val="000000"/>
                </a:solidFill>
                <a:latin typeface="Hagrid Text Bold"/>
              </a:rPr>
              <a:t>How does the class compare to other countries?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DE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913427" y="1657563"/>
            <a:ext cx="6592773" cy="4958379"/>
            <a:chOff x="0" y="0"/>
            <a:chExt cx="1500663" cy="11286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500663" cy="1128638"/>
            </a:xfrm>
            <a:custGeom>
              <a:avLst/>
              <a:gdLst/>
              <a:ahLst/>
              <a:cxnLst/>
              <a:rect l="l" t="t" r="r" b="b"/>
              <a:pathLst>
                <a:path w="1500663" h="1128638">
                  <a:moveTo>
                    <a:pt x="3914" y="0"/>
                  </a:moveTo>
                  <a:lnTo>
                    <a:pt x="1496749" y="0"/>
                  </a:lnTo>
                  <a:cubicBezTo>
                    <a:pt x="1498910" y="0"/>
                    <a:pt x="1500663" y="1753"/>
                    <a:pt x="1500663" y="3914"/>
                  </a:cubicBezTo>
                  <a:lnTo>
                    <a:pt x="1500663" y="1124724"/>
                  </a:lnTo>
                  <a:cubicBezTo>
                    <a:pt x="1500663" y="1126885"/>
                    <a:pt x="1498910" y="1128638"/>
                    <a:pt x="1496749" y="1128638"/>
                  </a:cubicBezTo>
                  <a:lnTo>
                    <a:pt x="3914" y="1128638"/>
                  </a:lnTo>
                  <a:cubicBezTo>
                    <a:pt x="1753" y="1128638"/>
                    <a:pt x="0" y="1126885"/>
                    <a:pt x="0" y="1124724"/>
                  </a:cubicBezTo>
                  <a:lnTo>
                    <a:pt x="0" y="3914"/>
                  </a:lnTo>
                  <a:cubicBezTo>
                    <a:pt x="0" y="1753"/>
                    <a:pt x="1753" y="0"/>
                    <a:pt x="3914" y="0"/>
                  </a:cubicBezTo>
                  <a:close/>
                </a:path>
              </a:pathLst>
            </a:custGeom>
            <a:solidFill>
              <a:srgbClr val="E8F8FD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76200"/>
              <a:ext cx="1500663" cy="120483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defTabSz="609630">
                <a:lnSpc>
                  <a:spcPts val="1866"/>
                </a:lnSpc>
                <a:spcBef>
                  <a:spcPct val="0"/>
                </a:spcBef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279237" y="647287"/>
            <a:ext cx="3320791" cy="3320791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866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386034" y="2940489"/>
            <a:ext cx="597798" cy="838531"/>
            <a:chOff x="0" y="0"/>
            <a:chExt cx="579455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79455" cy="812800"/>
            </a:xfrm>
            <a:custGeom>
              <a:avLst/>
              <a:gdLst/>
              <a:ahLst/>
              <a:cxnLst/>
              <a:rect l="l" t="t" r="r" b="b"/>
              <a:pathLst>
                <a:path w="579455" h="812800">
                  <a:moveTo>
                    <a:pt x="289727" y="0"/>
                  </a:moveTo>
                  <a:cubicBezTo>
                    <a:pt x="129715" y="0"/>
                    <a:pt x="0" y="181951"/>
                    <a:pt x="0" y="406400"/>
                  </a:cubicBezTo>
                  <a:cubicBezTo>
                    <a:pt x="0" y="630849"/>
                    <a:pt x="129715" y="812800"/>
                    <a:pt x="289727" y="812800"/>
                  </a:cubicBezTo>
                  <a:cubicBezTo>
                    <a:pt x="449739" y="812800"/>
                    <a:pt x="579455" y="630849"/>
                    <a:pt x="579455" y="406400"/>
                  </a:cubicBezTo>
                  <a:cubicBezTo>
                    <a:pt x="579455" y="181951"/>
                    <a:pt x="449739" y="0"/>
                    <a:pt x="28972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000000"/>
              </a:solidFill>
              <a:prstDash val="lgDash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54324" y="0"/>
              <a:ext cx="470807" cy="7366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866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1" name="Freeform 11"/>
          <p:cNvSpPr/>
          <p:nvPr/>
        </p:nvSpPr>
        <p:spPr>
          <a:xfrm>
            <a:off x="929119" y="1657564"/>
            <a:ext cx="241219" cy="631813"/>
          </a:xfrm>
          <a:custGeom>
            <a:avLst/>
            <a:gdLst/>
            <a:ahLst/>
            <a:cxnLst/>
            <a:rect l="l" t="t" r="r" b="b"/>
            <a:pathLst>
              <a:path w="361829" h="947719">
                <a:moveTo>
                  <a:pt x="0" y="0"/>
                </a:moveTo>
                <a:lnTo>
                  <a:pt x="361829" y="0"/>
                </a:lnTo>
                <a:lnTo>
                  <a:pt x="361829" y="947719"/>
                </a:lnTo>
                <a:lnTo>
                  <a:pt x="0" y="9477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2" name="Group 12"/>
          <p:cNvGrpSpPr/>
          <p:nvPr/>
        </p:nvGrpSpPr>
        <p:grpSpPr>
          <a:xfrm>
            <a:off x="890820" y="4703224"/>
            <a:ext cx="2097626" cy="2097626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000000"/>
              </a:solidFill>
              <a:prstDash val="dash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6200" y="0"/>
              <a:ext cx="660400" cy="7366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866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5" name="Freeform 15"/>
          <p:cNvSpPr/>
          <p:nvPr/>
        </p:nvSpPr>
        <p:spPr>
          <a:xfrm>
            <a:off x="1680108" y="1025752"/>
            <a:ext cx="241219" cy="631813"/>
          </a:xfrm>
          <a:custGeom>
            <a:avLst/>
            <a:gdLst/>
            <a:ahLst/>
            <a:cxnLst/>
            <a:rect l="l" t="t" r="r" b="b"/>
            <a:pathLst>
              <a:path w="361829" h="947719">
                <a:moveTo>
                  <a:pt x="0" y="0"/>
                </a:moveTo>
                <a:lnTo>
                  <a:pt x="361829" y="0"/>
                </a:lnTo>
                <a:lnTo>
                  <a:pt x="361829" y="947718"/>
                </a:lnTo>
                <a:lnTo>
                  <a:pt x="0" y="94771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6" name="Freeform 16"/>
          <p:cNvSpPr/>
          <p:nvPr/>
        </p:nvSpPr>
        <p:spPr>
          <a:xfrm>
            <a:off x="1348043" y="1973470"/>
            <a:ext cx="241219" cy="631813"/>
          </a:xfrm>
          <a:custGeom>
            <a:avLst/>
            <a:gdLst/>
            <a:ahLst/>
            <a:cxnLst/>
            <a:rect l="l" t="t" r="r" b="b"/>
            <a:pathLst>
              <a:path w="361829" h="947719">
                <a:moveTo>
                  <a:pt x="0" y="0"/>
                </a:moveTo>
                <a:lnTo>
                  <a:pt x="361828" y="0"/>
                </a:lnTo>
                <a:lnTo>
                  <a:pt x="361828" y="947718"/>
                </a:lnTo>
                <a:lnTo>
                  <a:pt x="0" y="94771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7" name="Freeform 17"/>
          <p:cNvSpPr/>
          <p:nvPr/>
        </p:nvSpPr>
        <p:spPr>
          <a:xfrm>
            <a:off x="929119" y="2881934"/>
            <a:ext cx="241219" cy="631813"/>
          </a:xfrm>
          <a:custGeom>
            <a:avLst/>
            <a:gdLst/>
            <a:ahLst/>
            <a:cxnLst/>
            <a:rect l="l" t="t" r="r" b="b"/>
            <a:pathLst>
              <a:path w="361829" h="947719">
                <a:moveTo>
                  <a:pt x="0" y="0"/>
                </a:moveTo>
                <a:lnTo>
                  <a:pt x="361829" y="0"/>
                </a:lnTo>
                <a:lnTo>
                  <a:pt x="361829" y="947718"/>
                </a:lnTo>
                <a:lnTo>
                  <a:pt x="0" y="94771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8" name="Freeform 18"/>
          <p:cNvSpPr/>
          <p:nvPr/>
        </p:nvSpPr>
        <p:spPr>
          <a:xfrm>
            <a:off x="1767795" y="2195719"/>
            <a:ext cx="241219" cy="631813"/>
          </a:xfrm>
          <a:custGeom>
            <a:avLst/>
            <a:gdLst/>
            <a:ahLst/>
            <a:cxnLst/>
            <a:rect l="l" t="t" r="r" b="b"/>
            <a:pathLst>
              <a:path w="361829" h="947719">
                <a:moveTo>
                  <a:pt x="0" y="0"/>
                </a:moveTo>
                <a:lnTo>
                  <a:pt x="361828" y="0"/>
                </a:lnTo>
                <a:lnTo>
                  <a:pt x="361828" y="947719"/>
                </a:lnTo>
                <a:lnTo>
                  <a:pt x="0" y="94771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9" name="Freeform 19"/>
          <p:cNvSpPr/>
          <p:nvPr/>
        </p:nvSpPr>
        <p:spPr>
          <a:xfrm>
            <a:off x="1295639" y="5139770"/>
            <a:ext cx="241219" cy="631813"/>
          </a:xfrm>
          <a:custGeom>
            <a:avLst/>
            <a:gdLst/>
            <a:ahLst/>
            <a:cxnLst/>
            <a:rect l="l" t="t" r="r" b="b"/>
            <a:pathLst>
              <a:path w="361829" h="947719">
                <a:moveTo>
                  <a:pt x="0" y="0"/>
                </a:moveTo>
                <a:lnTo>
                  <a:pt x="361828" y="0"/>
                </a:lnTo>
                <a:lnTo>
                  <a:pt x="361828" y="947719"/>
                </a:lnTo>
                <a:lnTo>
                  <a:pt x="0" y="94771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0" name="Freeform 20"/>
          <p:cNvSpPr/>
          <p:nvPr/>
        </p:nvSpPr>
        <p:spPr>
          <a:xfrm>
            <a:off x="1716721" y="5668224"/>
            <a:ext cx="241219" cy="631813"/>
          </a:xfrm>
          <a:custGeom>
            <a:avLst/>
            <a:gdLst/>
            <a:ahLst/>
            <a:cxnLst/>
            <a:rect l="l" t="t" r="r" b="b"/>
            <a:pathLst>
              <a:path w="361829" h="947719">
                <a:moveTo>
                  <a:pt x="0" y="0"/>
                </a:moveTo>
                <a:lnTo>
                  <a:pt x="361829" y="0"/>
                </a:lnTo>
                <a:lnTo>
                  <a:pt x="361829" y="947719"/>
                </a:lnTo>
                <a:lnTo>
                  <a:pt x="0" y="94771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1" name="Freeform 21"/>
          <p:cNvSpPr/>
          <p:nvPr/>
        </p:nvSpPr>
        <p:spPr>
          <a:xfrm>
            <a:off x="1917798" y="4913424"/>
            <a:ext cx="241219" cy="631813"/>
          </a:xfrm>
          <a:custGeom>
            <a:avLst/>
            <a:gdLst/>
            <a:ahLst/>
            <a:cxnLst/>
            <a:rect l="l" t="t" r="r" b="b"/>
            <a:pathLst>
              <a:path w="361829" h="947719">
                <a:moveTo>
                  <a:pt x="0" y="0"/>
                </a:moveTo>
                <a:lnTo>
                  <a:pt x="361829" y="0"/>
                </a:lnTo>
                <a:lnTo>
                  <a:pt x="361829" y="947719"/>
                </a:lnTo>
                <a:lnTo>
                  <a:pt x="0" y="94771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2" name="Freeform 22"/>
          <p:cNvSpPr/>
          <p:nvPr/>
        </p:nvSpPr>
        <p:spPr>
          <a:xfrm>
            <a:off x="2544993" y="5370624"/>
            <a:ext cx="241219" cy="631813"/>
          </a:xfrm>
          <a:custGeom>
            <a:avLst/>
            <a:gdLst/>
            <a:ahLst/>
            <a:cxnLst/>
            <a:rect l="l" t="t" r="r" b="b"/>
            <a:pathLst>
              <a:path w="361829" h="947719">
                <a:moveTo>
                  <a:pt x="0" y="0"/>
                </a:moveTo>
                <a:lnTo>
                  <a:pt x="361828" y="0"/>
                </a:lnTo>
                <a:lnTo>
                  <a:pt x="361828" y="947718"/>
                </a:lnTo>
                <a:lnTo>
                  <a:pt x="0" y="94771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3" name="Freeform 23"/>
          <p:cNvSpPr/>
          <p:nvPr/>
        </p:nvSpPr>
        <p:spPr>
          <a:xfrm>
            <a:off x="2159017" y="5984130"/>
            <a:ext cx="241219" cy="631813"/>
          </a:xfrm>
          <a:custGeom>
            <a:avLst/>
            <a:gdLst/>
            <a:ahLst/>
            <a:cxnLst/>
            <a:rect l="l" t="t" r="r" b="b"/>
            <a:pathLst>
              <a:path w="361829" h="947719">
                <a:moveTo>
                  <a:pt x="0" y="0"/>
                </a:moveTo>
                <a:lnTo>
                  <a:pt x="361828" y="0"/>
                </a:lnTo>
                <a:lnTo>
                  <a:pt x="361828" y="947719"/>
                </a:lnTo>
                <a:lnTo>
                  <a:pt x="0" y="94771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4" name="Freeform 24"/>
          <p:cNvSpPr/>
          <p:nvPr/>
        </p:nvSpPr>
        <p:spPr>
          <a:xfrm>
            <a:off x="2692611" y="1218671"/>
            <a:ext cx="241219" cy="631813"/>
          </a:xfrm>
          <a:custGeom>
            <a:avLst/>
            <a:gdLst/>
            <a:ahLst/>
            <a:cxnLst/>
            <a:rect l="l" t="t" r="r" b="b"/>
            <a:pathLst>
              <a:path w="361829" h="947719">
                <a:moveTo>
                  <a:pt x="0" y="0"/>
                </a:moveTo>
                <a:lnTo>
                  <a:pt x="361828" y="0"/>
                </a:lnTo>
                <a:lnTo>
                  <a:pt x="361828" y="947718"/>
                </a:lnTo>
                <a:lnTo>
                  <a:pt x="0" y="94771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5" name="Freeform 25"/>
          <p:cNvSpPr/>
          <p:nvPr/>
        </p:nvSpPr>
        <p:spPr>
          <a:xfrm>
            <a:off x="2187061" y="1637936"/>
            <a:ext cx="241219" cy="631813"/>
          </a:xfrm>
          <a:custGeom>
            <a:avLst/>
            <a:gdLst/>
            <a:ahLst/>
            <a:cxnLst/>
            <a:rect l="l" t="t" r="r" b="b"/>
            <a:pathLst>
              <a:path w="361829" h="947719">
                <a:moveTo>
                  <a:pt x="0" y="0"/>
                </a:moveTo>
                <a:lnTo>
                  <a:pt x="361828" y="0"/>
                </a:lnTo>
                <a:lnTo>
                  <a:pt x="361828" y="947718"/>
                </a:lnTo>
                <a:lnTo>
                  <a:pt x="0" y="9477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6" name="Freeform 26"/>
          <p:cNvSpPr/>
          <p:nvPr/>
        </p:nvSpPr>
        <p:spPr>
          <a:xfrm>
            <a:off x="3078452" y="1727496"/>
            <a:ext cx="241219" cy="631813"/>
          </a:xfrm>
          <a:custGeom>
            <a:avLst/>
            <a:gdLst/>
            <a:ahLst/>
            <a:cxnLst/>
            <a:rect l="l" t="t" r="r" b="b"/>
            <a:pathLst>
              <a:path w="361829" h="947719">
                <a:moveTo>
                  <a:pt x="0" y="0"/>
                </a:moveTo>
                <a:lnTo>
                  <a:pt x="361829" y="0"/>
                </a:lnTo>
                <a:lnTo>
                  <a:pt x="361829" y="947719"/>
                </a:lnTo>
                <a:lnTo>
                  <a:pt x="0" y="94771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7" name="Freeform 27"/>
          <p:cNvSpPr/>
          <p:nvPr/>
        </p:nvSpPr>
        <p:spPr>
          <a:xfrm>
            <a:off x="2451237" y="2195719"/>
            <a:ext cx="241219" cy="631813"/>
          </a:xfrm>
          <a:custGeom>
            <a:avLst/>
            <a:gdLst/>
            <a:ahLst/>
            <a:cxnLst/>
            <a:rect l="l" t="t" r="r" b="b"/>
            <a:pathLst>
              <a:path w="361829" h="947719">
                <a:moveTo>
                  <a:pt x="0" y="0"/>
                </a:moveTo>
                <a:lnTo>
                  <a:pt x="361829" y="0"/>
                </a:lnTo>
                <a:lnTo>
                  <a:pt x="361829" y="947719"/>
                </a:lnTo>
                <a:lnTo>
                  <a:pt x="0" y="94771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8" name="Freeform 28"/>
          <p:cNvSpPr/>
          <p:nvPr/>
        </p:nvSpPr>
        <p:spPr>
          <a:xfrm>
            <a:off x="1564323" y="3024465"/>
            <a:ext cx="241219" cy="631813"/>
          </a:xfrm>
          <a:custGeom>
            <a:avLst/>
            <a:gdLst/>
            <a:ahLst/>
            <a:cxnLst/>
            <a:rect l="l" t="t" r="r" b="b"/>
            <a:pathLst>
              <a:path w="361829" h="947719">
                <a:moveTo>
                  <a:pt x="0" y="0"/>
                </a:moveTo>
                <a:lnTo>
                  <a:pt x="361829" y="0"/>
                </a:lnTo>
                <a:lnTo>
                  <a:pt x="361829" y="947718"/>
                </a:lnTo>
                <a:lnTo>
                  <a:pt x="0" y="94771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9" name="Freeform 29"/>
          <p:cNvSpPr/>
          <p:nvPr/>
        </p:nvSpPr>
        <p:spPr>
          <a:xfrm>
            <a:off x="509367" y="2195719"/>
            <a:ext cx="241219" cy="631813"/>
          </a:xfrm>
          <a:custGeom>
            <a:avLst/>
            <a:gdLst/>
            <a:ahLst/>
            <a:cxnLst/>
            <a:rect l="l" t="t" r="r" b="b"/>
            <a:pathLst>
              <a:path w="361829" h="947719">
                <a:moveTo>
                  <a:pt x="0" y="0"/>
                </a:moveTo>
                <a:lnTo>
                  <a:pt x="361829" y="0"/>
                </a:lnTo>
                <a:lnTo>
                  <a:pt x="361829" y="947719"/>
                </a:lnTo>
                <a:lnTo>
                  <a:pt x="0" y="94771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0" name="Freeform 30"/>
          <p:cNvSpPr/>
          <p:nvPr/>
        </p:nvSpPr>
        <p:spPr>
          <a:xfrm>
            <a:off x="1106824" y="986496"/>
            <a:ext cx="241219" cy="631813"/>
          </a:xfrm>
          <a:custGeom>
            <a:avLst/>
            <a:gdLst/>
            <a:ahLst/>
            <a:cxnLst/>
            <a:rect l="l" t="t" r="r" b="b"/>
            <a:pathLst>
              <a:path w="361829" h="947719">
                <a:moveTo>
                  <a:pt x="0" y="0"/>
                </a:moveTo>
                <a:lnTo>
                  <a:pt x="361829" y="0"/>
                </a:lnTo>
                <a:lnTo>
                  <a:pt x="361829" y="947719"/>
                </a:lnTo>
                <a:lnTo>
                  <a:pt x="0" y="94771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1" name="Freeform 31"/>
          <p:cNvSpPr/>
          <p:nvPr/>
        </p:nvSpPr>
        <p:spPr>
          <a:xfrm>
            <a:off x="2152094" y="748447"/>
            <a:ext cx="241219" cy="631813"/>
          </a:xfrm>
          <a:custGeom>
            <a:avLst/>
            <a:gdLst/>
            <a:ahLst/>
            <a:cxnLst/>
            <a:rect l="l" t="t" r="r" b="b"/>
            <a:pathLst>
              <a:path w="361829" h="947719">
                <a:moveTo>
                  <a:pt x="0" y="0"/>
                </a:moveTo>
                <a:lnTo>
                  <a:pt x="361829" y="0"/>
                </a:lnTo>
                <a:lnTo>
                  <a:pt x="361829" y="947719"/>
                </a:lnTo>
                <a:lnTo>
                  <a:pt x="0" y="947719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2" name="Freeform 32"/>
          <p:cNvSpPr/>
          <p:nvPr/>
        </p:nvSpPr>
        <p:spPr>
          <a:xfrm>
            <a:off x="2933829" y="2491565"/>
            <a:ext cx="241219" cy="631813"/>
          </a:xfrm>
          <a:custGeom>
            <a:avLst/>
            <a:gdLst/>
            <a:ahLst/>
            <a:cxnLst/>
            <a:rect l="l" t="t" r="r" b="b"/>
            <a:pathLst>
              <a:path w="361829" h="947719">
                <a:moveTo>
                  <a:pt x="0" y="0"/>
                </a:moveTo>
                <a:lnTo>
                  <a:pt x="361829" y="0"/>
                </a:lnTo>
                <a:lnTo>
                  <a:pt x="361829" y="947719"/>
                </a:lnTo>
                <a:lnTo>
                  <a:pt x="0" y="94771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3" name="Freeform 33"/>
          <p:cNvSpPr/>
          <p:nvPr/>
        </p:nvSpPr>
        <p:spPr>
          <a:xfrm>
            <a:off x="2210017" y="2827532"/>
            <a:ext cx="241219" cy="631813"/>
          </a:xfrm>
          <a:custGeom>
            <a:avLst/>
            <a:gdLst/>
            <a:ahLst/>
            <a:cxnLst/>
            <a:rect l="l" t="t" r="r" b="b"/>
            <a:pathLst>
              <a:path w="361829" h="947719">
                <a:moveTo>
                  <a:pt x="0" y="0"/>
                </a:moveTo>
                <a:lnTo>
                  <a:pt x="361829" y="0"/>
                </a:lnTo>
                <a:lnTo>
                  <a:pt x="361829" y="947718"/>
                </a:lnTo>
                <a:lnTo>
                  <a:pt x="0" y="94771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4" name="TextBox 34"/>
          <p:cNvSpPr txBox="1"/>
          <p:nvPr/>
        </p:nvSpPr>
        <p:spPr>
          <a:xfrm>
            <a:off x="722955" y="132926"/>
            <a:ext cx="2389684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2786"/>
              </a:lnSpc>
              <a:spcBef>
                <a:spcPct val="0"/>
              </a:spcBef>
            </a:pPr>
            <a:r>
              <a:rPr lang="en-US" sz="2533">
                <a:solidFill>
                  <a:srgbClr val="000000"/>
                </a:solidFill>
                <a:latin typeface="Hagrid Text Heavy"/>
              </a:rPr>
              <a:t>Population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2015743" y="4266528"/>
            <a:ext cx="2389684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2786"/>
              </a:lnSpc>
              <a:spcBef>
                <a:spcPct val="0"/>
              </a:spcBef>
            </a:pPr>
            <a:r>
              <a:rPr lang="en-US" sz="2533">
                <a:solidFill>
                  <a:srgbClr val="000000"/>
                </a:solidFill>
                <a:latin typeface="Hagrid Text Heavy"/>
              </a:rPr>
              <a:t>Sample</a:t>
            </a:r>
          </a:p>
        </p:txBody>
      </p:sp>
      <p:grpSp>
        <p:nvGrpSpPr>
          <p:cNvPr id="36" name="Group 36"/>
          <p:cNvGrpSpPr/>
          <p:nvPr/>
        </p:nvGrpSpPr>
        <p:grpSpPr>
          <a:xfrm>
            <a:off x="1506643" y="920127"/>
            <a:ext cx="597798" cy="838531"/>
            <a:chOff x="0" y="0"/>
            <a:chExt cx="579455" cy="8128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579455" cy="812800"/>
            </a:xfrm>
            <a:custGeom>
              <a:avLst/>
              <a:gdLst/>
              <a:ahLst/>
              <a:cxnLst/>
              <a:rect l="l" t="t" r="r" b="b"/>
              <a:pathLst>
                <a:path w="579455" h="812800">
                  <a:moveTo>
                    <a:pt x="289727" y="0"/>
                  </a:moveTo>
                  <a:cubicBezTo>
                    <a:pt x="129715" y="0"/>
                    <a:pt x="0" y="181951"/>
                    <a:pt x="0" y="406400"/>
                  </a:cubicBezTo>
                  <a:cubicBezTo>
                    <a:pt x="0" y="630849"/>
                    <a:pt x="129715" y="812800"/>
                    <a:pt x="289727" y="812800"/>
                  </a:cubicBezTo>
                  <a:cubicBezTo>
                    <a:pt x="449739" y="812800"/>
                    <a:pt x="579455" y="630849"/>
                    <a:pt x="579455" y="406400"/>
                  </a:cubicBezTo>
                  <a:cubicBezTo>
                    <a:pt x="579455" y="181951"/>
                    <a:pt x="449739" y="0"/>
                    <a:pt x="28972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000000"/>
              </a:solidFill>
              <a:prstDash val="lgDash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54324" y="0"/>
              <a:ext cx="470807" cy="7366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866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1983832" y="606486"/>
            <a:ext cx="597798" cy="838531"/>
            <a:chOff x="0" y="0"/>
            <a:chExt cx="579455" cy="8128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579455" cy="812800"/>
            </a:xfrm>
            <a:custGeom>
              <a:avLst/>
              <a:gdLst/>
              <a:ahLst/>
              <a:cxnLst/>
              <a:rect l="l" t="t" r="r" b="b"/>
              <a:pathLst>
                <a:path w="579455" h="812800">
                  <a:moveTo>
                    <a:pt x="289727" y="0"/>
                  </a:moveTo>
                  <a:cubicBezTo>
                    <a:pt x="129715" y="0"/>
                    <a:pt x="0" y="181951"/>
                    <a:pt x="0" y="406400"/>
                  </a:cubicBezTo>
                  <a:cubicBezTo>
                    <a:pt x="0" y="630849"/>
                    <a:pt x="129715" y="812800"/>
                    <a:pt x="289727" y="812800"/>
                  </a:cubicBezTo>
                  <a:cubicBezTo>
                    <a:pt x="449739" y="812800"/>
                    <a:pt x="579455" y="630849"/>
                    <a:pt x="579455" y="406400"/>
                  </a:cubicBezTo>
                  <a:cubicBezTo>
                    <a:pt x="579455" y="181951"/>
                    <a:pt x="449739" y="0"/>
                    <a:pt x="28972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000000"/>
              </a:solidFill>
              <a:prstDash val="lgDash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54324" y="0"/>
              <a:ext cx="470807" cy="7366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866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1589262" y="2043403"/>
            <a:ext cx="597798" cy="838531"/>
            <a:chOff x="0" y="0"/>
            <a:chExt cx="579455" cy="81280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579455" cy="812800"/>
            </a:xfrm>
            <a:custGeom>
              <a:avLst/>
              <a:gdLst/>
              <a:ahLst/>
              <a:cxnLst/>
              <a:rect l="l" t="t" r="r" b="b"/>
              <a:pathLst>
                <a:path w="579455" h="812800">
                  <a:moveTo>
                    <a:pt x="289727" y="0"/>
                  </a:moveTo>
                  <a:cubicBezTo>
                    <a:pt x="129715" y="0"/>
                    <a:pt x="0" y="181951"/>
                    <a:pt x="0" y="406400"/>
                  </a:cubicBezTo>
                  <a:cubicBezTo>
                    <a:pt x="0" y="630849"/>
                    <a:pt x="129715" y="812800"/>
                    <a:pt x="289727" y="812800"/>
                  </a:cubicBezTo>
                  <a:cubicBezTo>
                    <a:pt x="449739" y="812800"/>
                    <a:pt x="579455" y="630849"/>
                    <a:pt x="579455" y="406400"/>
                  </a:cubicBezTo>
                  <a:cubicBezTo>
                    <a:pt x="579455" y="181951"/>
                    <a:pt x="449739" y="0"/>
                    <a:pt x="28972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000000"/>
              </a:solidFill>
              <a:prstDash val="lgDash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54324" y="0"/>
              <a:ext cx="470807" cy="7366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866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1170338" y="1850483"/>
            <a:ext cx="597798" cy="838531"/>
            <a:chOff x="0" y="0"/>
            <a:chExt cx="579455" cy="81280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579455" cy="812800"/>
            </a:xfrm>
            <a:custGeom>
              <a:avLst/>
              <a:gdLst/>
              <a:ahLst/>
              <a:cxnLst/>
              <a:rect l="l" t="t" r="r" b="b"/>
              <a:pathLst>
                <a:path w="579455" h="812800">
                  <a:moveTo>
                    <a:pt x="289727" y="0"/>
                  </a:moveTo>
                  <a:cubicBezTo>
                    <a:pt x="129715" y="0"/>
                    <a:pt x="0" y="181951"/>
                    <a:pt x="0" y="406400"/>
                  </a:cubicBezTo>
                  <a:cubicBezTo>
                    <a:pt x="0" y="630849"/>
                    <a:pt x="129715" y="812800"/>
                    <a:pt x="289727" y="812800"/>
                  </a:cubicBezTo>
                  <a:cubicBezTo>
                    <a:pt x="449739" y="812800"/>
                    <a:pt x="579455" y="630849"/>
                    <a:pt x="579455" y="406400"/>
                  </a:cubicBezTo>
                  <a:cubicBezTo>
                    <a:pt x="579455" y="181951"/>
                    <a:pt x="449739" y="0"/>
                    <a:pt x="28972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000000"/>
              </a:solidFill>
              <a:prstDash val="lgDash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54324" y="0"/>
              <a:ext cx="470807" cy="73660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 defTabSz="609630">
                <a:lnSpc>
                  <a:spcPts val="1866"/>
                </a:lnSpc>
              </a:pPr>
              <a:endParaRPr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8" name="TextBox 48"/>
          <p:cNvSpPr txBox="1"/>
          <p:nvPr/>
        </p:nvSpPr>
        <p:spPr>
          <a:xfrm>
            <a:off x="4900727" y="1924720"/>
            <a:ext cx="6581311" cy="4111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32582" lvl="1" indent="-266291" defTabSz="609630">
              <a:lnSpc>
                <a:spcPts val="3552"/>
              </a:lnSpc>
              <a:buFont typeface="Arial"/>
              <a:buChar char="•"/>
            </a:pPr>
            <a:r>
              <a:rPr lang="en-US" sz="2467" dirty="0">
                <a:solidFill>
                  <a:srgbClr val="000000"/>
                </a:solidFill>
                <a:latin typeface="Codec Pro"/>
              </a:rPr>
              <a:t>Large sample size</a:t>
            </a:r>
          </a:p>
          <a:p>
            <a:pPr defTabSz="609630">
              <a:lnSpc>
                <a:spcPts val="3552"/>
              </a:lnSpc>
            </a:pPr>
            <a:endParaRPr lang="en-US" sz="2467" dirty="0">
              <a:solidFill>
                <a:srgbClr val="000000"/>
              </a:solidFill>
              <a:latin typeface="Codec Pro"/>
            </a:endParaRPr>
          </a:p>
          <a:p>
            <a:pPr marL="532582" lvl="1" indent="-266291" defTabSz="609630">
              <a:lnSpc>
                <a:spcPts val="3552"/>
              </a:lnSpc>
              <a:buFont typeface="Arial"/>
              <a:buChar char="•"/>
            </a:pPr>
            <a:r>
              <a:rPr lang="en-US" sz="2467" dirty="0">
                <a:solidFill>
                  <a:srgbClr val="000000"/>
                </a:solidFill>
                <a:latin typeface="Codec Pro"/>
              </a:rPr>
              <a:t>Include a range of age/sex/ethnicity/ geography etc. that reflects the </a:t>
            </a:r>
            <a:r>
              <a:rPr lang="en-US" sz="2467" dirty="0">
                <a:solidFill>
                  <a:srgbClr val="F27B13"/>
                </a:solidFill>
                <a:latin typeface="Codec Pro Bold"/>
              </a:rPr>
              <a:t>real population</a:t>
            </a:r>
          </a:p>
          <a:p>
            <a:pPr defTabSz="609630">
              <a:lnSpc>
                <a:spcPts val="3552"/>
              </a:lnSpc>
            </a:pPr>
            <a:endParaRPr lang="en-US" sz="2467" dirty="0">
              <a:solidFill>
                <a:srgbClr val="F27B13"/>
              </a:solidFill>
              <a:latin typeface="Codec Pro Bold"/>
            </a:endParaRPr>
          </a:p>
          <a:p>
            <a:pPr marL="532582" lvl="1" indent="-266291" defTabSz="609630">
              <a:lnSpc>
                <a:spcPts val="3552"/>
              </a:lnSpc>
              <a:buFont typeface="Arial"/>
              <a:buChar char="•"/>
            </a:pPr>
            <a:r>
              <a:rPr lang="en-US" sz="2467" dirty="0">
                <a:solidFill>
                  <a:srgbClr val="000000"/>
                </a:solidFill>
                <a:latin typeface="Codec Pro"/>
              </a:rPr>
              <a:t>Important to have </a:t>
            </a:r>
            <a:r>
              <a:rPr lang="en-US" sz="2467" dirty="0">
                <a:solidFill>
                  <a:srgbClr val="F27B13"/>
                </a:solidFill>
                <a:latin typeface="Codec Pro Bold"/>
              </a:rPr>
              <a:t>young people</a:t>
            </a:r>
            <a:r>
              <a:rPr lang="en-US" sz="2467" dirty="0">
                <a:solidFill>
                  <a:srgbClr val="000000"/>
                </a:solidFill>
                <a:latin typeface="Codec Pro"/>
              </a:rPr>
              <a:t> in research to make sure results are </a:t>
            </a:r>
            <a:r>
              <a:rPr lang="en-US" sz="2467" dirty="0">
                <a:solidFill>
                  <a:srgbClr val="F27B13"/>
                </a:solidFill>
                <a:latin typeface="Codec Pro Bold"/>
              </a:rPr>
              <a:t>meaningful </a:t>
            </a:r>
            <a:r>
              <a:rPr lang="en-US" sz="2467" dirty="0">
                <a:solidFill>
                  <a:srgbClr val="000000"/>
                </a:solidFill>
                <a:latin typeface="Codec Pro"/>
              </a:rPr>
              <a:t>for them</a:t>
            </a:r>
          </a:p>
        </p:txBody>
      </p:sp>
      <p:sp>
        <p:nvSpPr>
          <p:cNvPr id="49" name="AutoShape 49"/>
          <p:cNvSpPr/>
          <p:nvPr/>
        </p:nvSpPr>
        <p:spPr>
          <a:xfrm>
            <a:off x="1939633" y="3968078"/>
            <a:ext cx="0" cy="735146"/>
          </a:xfrm>
          <a:prstGeom prst="line">
            <a:avLst/>
          </a:prstGeom>
          <a:ln w="104775" cap="flat">
            <a:solidFill>
              <a:srgbClr val="000000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en-GB"/>
          </a:p>
        </p:txBody>
      </p:sp>
      <p:grpSp>
        <p:nvGrpSpPr>
          <p:cNvPr id="50" name="Group 50"/>
          <p:cNvGrpSpPr/>
          <p:nvPr/>
        </p:nvGrpSpPr>
        <p:grpSpPr>
          <a:xfrm>
            <a:off x="4900727" y="183257"/>
            <a:ext cx="6605473" cy="1303535"/>
            <a:chOff x="0" y="0"/>
            <a:chExt cx="1503554" cy="296714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1503554" cy="296714"/>
            </a:xfrm>
            <a:custGeom>
              <a:avLst/>
              <a:gdLst/>
              <a:ahLst/>
              <a:cxnLst/>
              <a:rect l="l" t="t" r="r" b="b"/>
              <a:pathLst>
                <a:path w="1503554" h="296714">
                  <a:moveTo>
                    <a:pt x="3907" y="0"/>
                  </a:moveTo>
                  <a:lnTo>
                    <a:pt x="1499647" y="0"/>
                  </a:lnTo>
                  <a:cubicBezTo>
                    <a:pt x="1500683" y="0"/>
                    <a:pt x="1501677" y="412"/>
                    <a:pt x="1502409" y="1144"/>
                  </a:cubicBezTo>
                  <a:cubicBezTo>
                    <a:pt x="1503142" y="1877"/>
                    <a:pt x="1503554" y="2871"/>
                    <a:pt x="1503554" y="3907"/>
                  </a:cubicBezTo>
                  <a:lnTo>
                    <a:pt x="1503554" y="292807"/>
                  </a:lnTo>
                  <a:cubicBezTo>
                    <a:pt x="1503554" y="293843"/>
                    <a:pt x="1503142" y="294837"/>
                    <a:pt x="1502409" y="295569"/>
                  </a:cubicBezTo>
                  <a:cubicBezTo>
                    <a:pt x="1501677" y="296302"/>
                    <a:pt x="1500683" y="296714"/>
                    <a:pt x="1499647" y="296714"/>
                  </a:cubicBezTo>
                  <a:lnTo>
                    <a:pt x="3907" y="296714"/>
                  </a:lnTo>
                  <a:cubicBezTo>
                    <a:pt x="2871" y="296714"/>
                    <a:pt x="1877" y="296302"/>
                    <a:pt x="1144" y="295569"/>
                  </a:cubicBezTo>
                  <a:cubicBezTo>
                    <a:pt x="412" y="294837"/>
                    <a:pt x="0" y="293843"/>
                    <a:pt x="0" y="292807"/>
                  </a:cubicBezTo>
                  <a:lnTo>
                    <a:pt x="0" y="3907"/>
                  </a:lnTo>
                  <a:cubicBezTo>
                    <a:pt x="0" y="2871"/>
                    <a:pt x="412" y="1877"/>
                    <a:pt x="1144" y="1144"/>
                  </a:cubicBezTo>
                  <a:cubicBezTo>
                    <a:pt x="1877" y="412"/>
                    <a:pt x="2871" y="0"/>
                    <a:pt x="3907" y="0"/>
                  </a:cubicBezTo>
                  <a:close/>
                </a:path>
              </a:pathLst>
            </a:custGeom>
            <a:solidFill>
              <a:srgbClr val="F4D059"/>
            </a:solidFill>
            <a:ln w="476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0" y="19050"/>
              <a:ext cx="1503554" cy="277664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 defTabSz="609630">
                <a:lnSpc>
                  <a:spcPts val="2200"/>
                </a:lnSpc>
                <a:spcBef>
                  <a:spcPct val="0"/>
                </a:spcBef>
              </a:pPr>
              <a:r>
                <a:rPr lang="en-US" sz="2000" spc="124" dirty="0">
                  <a:solidFill>
                    <a:srgbClr val="000000"/>
                  </a:solidFill>
                  <a:latin typeface="Hagrid Text Heavy"/>
                </a:rPr>
                <a:t>HOW DO WE MAKE SURE SCIENTIFIC RESULTS APPLY TO EVERYONE?</a:t>
              </a: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492</TotalTime>
  <Words>392</Words>
  <Application>Microsoft Office PowerPoint</Application>
  <PresentationFormat>Widescreen</PresentationFormat>
  <Paragraphs>69</Paragraphs>
  <Slides>10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Calibri</vt:lpstr>
      <vt:lpstr>Codec Pro</vt:lpstr>
      <vt:lpstr>Codec Pro Bold</vt:lpstr>
      <vt:lpstr>Codec Pro ExtraBold</vt:lpstr>
      <vt:lpstr>Garet</vt:lpstr>
      <vt:lpstr>Garet Bold</vt:lpstr>
      <vt:lpstr>Hagrid Text Bold</vt:lpstr>
      <vt:lpstr>Hagrid Text Heavy</vt:lpstr>
      <vt:lpstr>Myriad Pro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Anne Richmond</dc:creator>
  <cp:lastModifiedBy>Sarah Robertson</cp:lastModifiedBy>
  <cp:revision>16</cp:revision>
  <dcterms:created xsi:type="dcterms:W3CDTF">2024-09-30T13:06:59Z</dcterms:created>
  <dcterms:modified xsi:type="dcterms:W3CDTF">2026-03-31T13:11:00Z</dcterms:modified>
</cp:coreProperties>
</file>