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3" r:id="rId2"/>
    <p:sldId id="257" r:id="rId3"/>
    <p:sldId id="285" r:id="rId4"/>
    <p:sldId id="263" r:id="rId5"/>
    <p:sldId id="265" r:id="rId6"/>
    <p:sldId id="278" r:id="rId7"/>
    <p:sldId id="279" r:id="rId8"/>
    <p:sldId id="277" r:id="rId9"/>
    <p:sldId id="286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8DE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6" autoAdjust="0"/>
    <p:restoredTop sz="94660"/>
  </p:normalViewPr>
  <p:slideViewPr>
    <p:cSldViewPr snapToGrid="0">
      <p:cViewPr varScale="1">
        <p:scale>
          <a:sx n="76" d="100"/>
          <a:sy n="76" d="100"/>
        </p:scale>
        <p:origin x="220" y="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420283"/>
            <a:ext cx="5181600" cy="98001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2590800"/>
            <a:ext cx="4267200" cy="11684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048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096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144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19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240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288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1337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438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29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888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419600" y="183092"/>
            <a:ext cx="1371600" cy="39010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183092"/>
            <a:ext cx="4013200" cy="39010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38041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35231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542" y="2937934"/>
            <a:ext cx="5181600" cy="908050"/>
          </a:xfrm>
        </p:spPr>
        <p:txBody>
          <a:bodyPr anchor="t"/>
          <a:lstStyle>
            <a:lvl1pPr algn="l">
              <a:defRPr sz="2667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542" y="1937809"/>
            <a:ext cx="5181600" cy="1000125"/>
          </a:xfrm>
        </p:spPr>
        <p:txBody>
          <a:bodyPr anchor="b"/>
          <a:lstStyle>
            <a:lvl1pPr marL="0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1pPr>
            <a:lvl2pPr marL="30481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09630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3pPr>
            <a:lvl4pPr marL="91444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4pPr>
            <a:lvl5pPr marL="121926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5pPr>
            <a:lvl6pPr marL="152407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6pPr>
            <a:lvl7pPr marL="182889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7pPr>
            <a:lvl8pPr marL="2133707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8pPr>
            <a:lvl9pPr marL="2438522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88075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066800"/>
            <a:ext cx="2692400" cy="3017309"/>
          </a:xfr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98800" y="1066800"/>
            <a:ext cx="2692400" cy="3017309"/>
          </a:xfr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73663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23409"/>
            <a:ext cx="2693459" cy="42650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4800" y="1449917"/>
            <a:ext cx="2693459" cy="2634192"/>
          </a:xfr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096684" y="1023409"/>
            <a:ext cx="2694517" cy="42650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096684" y="1449917"/>
            <a:ext cx="2694517" cy="2634192"/>
          </a:xfr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15907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0718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3285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2033"/>
            <a:ext cx="2005542" cy="774700"/>
          </a:xfr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83367" y="182034"/>
            <a:ext cx="3407833" cy="3902075"/>
          </a:xfrm>
        </p:spPr>
        <p:txBody>
          <a:bodyPr/>
          <a:lstStyle>
            <a:lvl1pPr>
              <a:defRPr sz="2133"/>
            </a:lvl1pPr>
            <a:lvl2pPr>
              <a:defRPr sz="1867"/>
            </a:lvl2pPr>
            <a:lvl3pPr>
              <a:defRPr sz="1600"/>
            </a:lvl3pPr>
            <a:lvl4pPr>
              <a:defRPr sz="1333"/>
            </a:lvl4pPr>
            <a:lvl5pPr>
              <a:defRPr sz="1333"/>
            </a:lvl5pPr>
            <a:lvl6pPr>
              <a:defRPr sz="1333"/>
            </a:lvl6pPr>
            <a:lvl7pPr>
              <a:defRPr sz="1333"/>
            </a:lvl7pPr>
            <a:lvl8pPr>
              <a:defRPr sz="1333"/>
            </a:lvl8pPr>
            <a:lvl9pPr>
              <a:defRPr sz="13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800" y="956734"/>
            <a:ext cx="2005542" cy="3127375"/>
          </a:xfr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49110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4859" y="3200400"/>
            <a:ext cx="3657600" cy="377825"/>
          </a:xfr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94859" y="408517"/>
            <a:ext cx="3657600" cy="2743200"/>
          </a:xfrm>
        </p:spPr>
        <p:txBody>
          <a:bodyPr/>
          <a:lstStyle>
            <a:lvl1pPr marL="0" indent="0">
              <a:buNone/>
              <a:defRPr sz="2133"/>
            </a:lvl1pPr>
            <a:lvl2pPr marL="304815" indent="0">
              <a:buNone/>
              <a:defRPr sz="1867"/>
            </a:lvl2pPr>
            <a:lvl3pPr marL="609630" indent="0">
              <a:buNone/>
              <a:defRPr sz="1600"/>
            </a:lvl3pPr>
            <a:lvl4pPr marL="914446" indent="0">
              <a:buNone/>
              <a:defRPr sz="1333"/>
            </a:lvl4pPr>
            <a:lvl5pPr marL="1219261" indent="0">
              <a:buNone/>
              <a:defRPr sz="1333"/>
            </a:lvl5pPr>
            <a:lvl6pPr marL="1524076" indent="0">
              <a:buNone/>
              <a:defRPr sz="1333"/>
            </a:lvl6pPr>
            <a:lvl7pPr marL="1828891" indent="0">
              <a:buNone/>
              <a:defRPr sz="1333"/>
            </a:lvl7pPr>
            <a:lvl8pPr marL="2133707" indent="0">
              <a:buNone/>
              <a:defRPr sz="1333"/>
            </a:lvl8pPr>
            <a:lvl9pPr marL="2438522" indent="0">
              <a:buNone/>
              <a:defRPr sz="1333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94859" y="3578225"/>
            <a:ext cx="3657600" cy="536575"/>
          </a:xfr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4325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66800"/>
            <a:ext cx="5486400" cy="3017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3/31/2026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764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609630" rtl="0" eaLnBrk="1" latinLnBrk="0" hangingPunct="1">
        <a:spcBef>
          <a:spcPct val="0"/>
        </a:spcBef>
        <a:buNone/>
        <a:defRPr sz="29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11" indent="-228611" algn="l" defTabSz="609630" rtl="0" eaLnBrk="1" latinLnBrk="0" hangingPunct="1">
        <a:spcBef>
          <a:spcPct val="20000"/>
        </a:spcBef>
        <a:buFont typeface="Arial" pitchFamily="34" charset="0"/>
        <a:buChar char="•"/>
        <a:defRPr sz="2133" kern="1200">
          <a:solidFill>
            <a:schemeClr val="tx1"/>
          </a:solidFill>
          <a:latin typeface="+mn-lt"/>
          <a:ea typeface="+mn-ea"/>
          <a:cs typeface="+mn-cs"/>
        </a:defRPr>
      </a:lvl1pPr>
      <a:lvl2pPr marL="495325" indent="-190510" algn="l" defTabSz="609630" rtl="0" eaLnBrk="1" latinLnBrk="0" hangingPunct="1">
        <a:spcBef>
          <a:spcPct val="20000"/>
        </a:spcBef>
        <a:buFont typeface="Arial" pitchFamily="34" charset="0"/>
        <a:buChar char="–"/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762038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853" indent="-152408" algn="l" defTabSz="609630" rtl="0" eaLnBrk="1" latinLnBrk="0" hangingPunct="1">
        <a:spcBef>
          <a:spcPct val="20000"/>
        </a:spcBef>
        <a:buFont typeface="Arial" pitchFamily="34" charset="0"/>
        <a:buChar char="–"/>
        <a:defRPr sz="1333" kern="1200">
          <a:solidFill>
            <a:schemeClr val="tx1"/>
          </a:solidFill>
          <a:latin typeface="+mn-lt"/>
          <a:ea typeface="+mn-ea"/>
          <a:cs typeface="+mn-cs"/>
        </a:defRPr>
      </a:lvl4pPr>
      <a:lvl5pPr marL="1371669" indent="-152408" algn="l" defTabSz="609630" rtl="0" eaLnBrk="1" latinLnBrk="0" hangingPunct="1">
        <a:spcBef>
          <a:spcPct val="20000"/>
        </a:spcBef>
        <a:buFont typeface="Arial" pitchFamily="34" charset="0"/>
        <a:buChar char="»"/>
        <a:defRPr sz="1333" kern="1200">
          <a:solidFill>
            <a:schemeClr val="tx1"/>
          </a:solidFill>
          <a:latin typeface="+mn-lt"/>
          <a:ea typeface="+mn-ea"/>
          <a:cs typeface="+mn-cs"/>
        </a:defRPr>
      </a:lvl5pPr>
      <a:lvl6pPr marL="167648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6pPr>
      <a:lvl7pPr marL="1981299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7pPr>
      <a:lvl8pPr marL="228611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8pPr>
      <a:lvl9pPr marL="2590930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304815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0963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4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1926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52407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9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133707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438522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8DE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870171" y="1283496"/>
            <a:ext cx="8791179" cy="5153212"/>
            <a:chOff x="0" y="0"/>
            <a:chExt cx="2001069" cy="122298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001069" cy="1222980"/>
            </a:xfrm>
            <a:custGeom>
              <a:avLst/>
              <a:gdLst/>
              <a:ahLst/>
              <a:cxnLst/>
              <a:rect l="l" t="t" r="r" b="b"/>
              <a:pathLst>
                <a:path w="2001069" h="1222980">
                  <a:moveTo>
                    <a:pt x="2935" y="0"/>
                  </a:moveTo>
                  <a:lnTo>
                    <a:pt x="1998134" y="0"/>
                  </a:lnTo>
                  <a:cubicBezTo>
                    <a:pt x="1999755" y="0"/>
                    <a:pt x="2001069" y="1314"/>
                    <a:pt x="2001069" y="2935"/>
                  </a:cubicBezTo>
                  <a:lnTo>
                    <a:pt x="2001069" y="1220045"/>
                  </a:lnTo>
                  <a:cubicBezTo>
                    <a:pt x="2001069" y="1220823"/>
                    <a:pt x="2000760" y="1221570"/>
                    <a:pt x="2000209" y="1222120"/>
                  </a:cubicBezTo>
                  <a:cubicBezTo>
                    <a:pt x="1999659" y="1222671"/>
                    <a:pt x="1998912" y="1222980"/>
                    <a:pt x="1998134" y="1222980"/>
                  </a:cubicBezTo>
                  <a:lnTo>
                    <a:pt x="2935" y="1222980"/>
                  </a:lnTo>
                  <a:cubicBezTo>
                    <a:pt x="1314" y="1222980"/>
                    <a:pt x="0" y="1221666"/>
                    <a:pt x="0" y="1220045"/>
                  </a:cubicBezTo>
                  <a:lnTo>
                    <a:pt x="0" y="2935"/>
                  </a:lnTo>
                  <a:cubicBezTo>
                    <a:pt x="0" y="1314"/>
                    <a:pt x="1314" y="0"/>
                    <a:pt x="2935" y="0"/>
                  </a:cubicBezTo>
                  <a:close/>
                </a:path>
              </a:pathLst>
            </a:custGeom>
            <a:solidFill>
              <a:srgbClr val="E8F8FD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76200"/>
              <a:ext cx="2001069" cy="1299180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defTabSz="609630">
                <a:lnSpc>
                  <a:spcPts val="1866"/>
                </a:lnSpc>
                <a:spcBef>
                  <a:spcPct val="0"/>
                </a:spcBef>
              </a:pPr>
              <a:endParaRPr sz="1200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2426264" y="4083338"/>
            <a:ext cx="7339471" cy="2009453"/>
            <a:chOff x="0" y="0"/>
            <a:chExt cx="1398636" cy="231188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398636" cy="231188"/>
            </a:xfrm>
            <a:custGeom>
              <a:avLst/>
              <a:gdLst/>
              <a:ahLst/>
              <a:cxnLst/>
              <a:rect l="l" t="t" r="r" b="b"/>
              <a:pathLst>
                <a:path w="1398636" h="231188">
                  <a:moveTo>
                    <a:pt x="5040" y="0"/>
                  </a:moveTo>
                  <a:lnTo>
                    <a:pt x="1393596" y="0"/>
                  </a:lnTo>
                  <a:cubicBezTo>
                    <a:pt x="1394933" y="0"/>
                    <a:pt x="1396214" y="531"/>
                    <a:pt x="1397160" y="1476"/>
                  </a:cubicBezTo>
                  <a:cubicBezTo>
                    <a:pt x="1398105" y="2421"/>
                    <a:pt x="1398636" y="3703"/>
                    <a:pt x="1398636" y="5040"/>
                  </a:cubicBezTo>
                  <a:lnTo>
                    <a:pt x="1398636" y="226148"/>
                  </a:lnTo>
                  <a:cubicBezTo>
                    <a:pt x="1398636" y="227484"/>
                    <a:pt x="1398105" y="228766"/>
                    <a:pt x="1397160" y="229711"/>
                  </a:cubicBezTo>
                  <a:cubicBezTo>
                    <a:pt x="1396214" y="230657"/>
                    <a:pt x="1394933" y="231188"/>
                    <a:pt x="1393596" y="231188"/>
                  </a:cubicBezTo>
                  <a:lnTo>
                    <a:pt x="5040" y="231188"/>
                  </a:lnTo>
                  <a:cubicBezTo>
                    <a:pt x="3703" y="231188"/>
                    <a:pt x="2421" y="230657"/>
                    <a:pt x="1476" y="229711"/>
                  </a:cubicBezTo>
                  <a:cubicBezTo>
                    <a:pt x="531" y="228766"/>
                    <a:pt x="0" y="227484"/>
                    <a:pt x="0" y="226148"/>
                  </a:cubicBezTo>
                  <a:lnTo>
                    <a:pt x="0" y="5040"/>
                  </a:lnTo>
                  <a:cubicBezTo>
                    <a:pt x="0" y="3703"/>
                    <a:pt x="531" y="2421"/>
                    <a:pt x="1476" y="1476"/>
                  </a:cubicBezTo>
                  <a:cubicBezTo>
                    <a:pt x="2421" y="531"/>
                    <a:pt x="3703" y="0"/>
                    <a:pt x="5040" y="0"/>
                  </a:cubicBezTo>
                  <a:close/>
                </a:path>
              </a:pathLst>
            </a:custGeom>
            <a:solidFill>
              <a:srgbClr val="73B46D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pPr defTabSz="609630"/>
              <a:endParaRPr lang="en-GB" sz="1200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38100"/>
              <a:ext cx="1398636" cy="269288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 defTabSz="609630">
                <a:lnSpc>
                  <a:spcPts val="2760"/>
                </a:lnSpc>
              </a:pPr>
              <a:endParaRPr lang="en-US" sz="2933" dirty="0">
                <a:solidFill>
                  <a:srgbClr val="000000"/>
                </a:solidFill>
                <a:latin typeface="Codec Pro"/>
              </a:endParaRPr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2277806" y="1671567"/>
            <a:ext cx="7636388" cy="22570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defTabSz="609630">
              <a:lnSpc>
                <a:spcPts val="8798"/>
              </a:lnSpc>
            </a:pPr>
            <a:r>
              <a:rPr lang="en-US" sz="8000" dirty="0">
                <a:solidFill>
                  <a:srgbClr val="000000"/>
                </a:solidFill>
                <a:latin typeface="Hagrid Text Bold"/>
              </a:rPr>
              <a:t>Why big data  matters</a:t>
            </a:r>
          </a:p>
        </p:txBody>
      </p:sp>
      <p:sp>
        <p:nvSpPr>
          <p:cNvPr id="9" name="Freeform 9"/>
          <p:cNvSpPr/>
          <p:nvPr/>
        </p:nvSpPr>
        <p:spPr>
          <a:xfrm>
            <a:off x="0" y="-70764"/>
            <a:ext cx="2926080" cy="2743200"/>
          </a:xfrm>
          <a:custGeom>
            <a:avLst/>
            <a:gdLst/>
            <a:ahLst/>
            <a:cxnLst/>
            <a:rect l="l" t="t" r="r" b="b"/>
            <a:pathLst>
              <a:path w="4389120" h="4114800">
                <a:moveTo>
                  <a:pt x="0" y="0"/>
                </a:moveTo>
                <a:lnTo>
                  <a:pt x="4389120" y="0"/>
                </a:lnTo>
                <a:lnTo>
                  <a:pt x="438912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4514C74-7D34-40A7-B4B2-7308F9082320}"/>
              </a:ext>
            </a:extLst>
          </p:cNvPr>
          <p:cNvSpPr txBox="1"/>
          <p:nvPr/>
        </p:nvSpPr>
        <p:spPr>
          <a:xfrm>
            <a:off x="2468869" y="4329546"/>
            <a:ext cx="7296866" cy="15607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609630">
              <a:lnSpc>
                <a:spcPts val="2760"/>
              </a:lnSpc>
            </a:pPr>
            <a:r>
              <a:rPr lang="en-US" sz="2933" dirty="0">
                <a:solidFill>
                  <a:srgbClr val="000000"/>
                </a:solidFill>
                <a:latin typeface="Codec Pro"/>
              </a:rPr>
              <a:t>An introduction to health data research </a:t>
            </a:r>
          </a:p>
          <a:p>
            <a:pPr algn="ctr" defTabSz="609630">
              <a:lnSpc>
                <a:spcPts val="2760"/>
              </a:lnSpc>
            </a:pPr>
            <a:r>
              <a:rPr lang="en-US" sz="2933" dirty="0">
                <a:solidFill>
                  <a:srgbClr val="000000"/>
                </a:solidFill>
                <a:latin typeface="Codec Pro"/>
              </a:rPr>
              <a:t>from Generation Scotland</a:t>
            </a:r>
          </a:p>
          <a:p>
            <a:pPr algn="ctr" defTabSz="609630">
              <a:lnSpc>
                <a:spcPts val="2760"/>
              </a:lnSpc>
            </a:pPr>
            <a:endParaRPr lang="en-US" sz="2933" dirty="0">
              <a:solidFill>
                <a:srgbClr val="000000"/>
              </a:solidFill>
              <a:latin typeface="Codec Pro"/>
            </a:endParaRPr>
          </a:p>
          <a:p>
            <a:pPr algn="ctr" defTabSz="609630">
              <a:lnSpc>
                <a:spcPts val="2760"/>
              </a:lnSpc>
            </a:pPr>
            <a:r>
              <a:rPr lang="en-US" sz="3600" b="1" dirty="0">
                <a:solidFill>
                  <a:srgbClr val="000000"/>
                </a:solidFill>
                <a:latin typeface="Codec Pro"/>
              </a:rPr>
              <a:t>Lesson 2 – What is data linkage?</a:t>
            </a:r>
          </a:p>
        </p:txBody>
      </p:sp>
      <p:sp>
        <p:nvSpPr>
          <p:cNvPr id="12" name="Freeform 21">
            <a:extLst>
              <a:ext uri="{FF2B5EF4-FFF2-40B4-BE49-F238E27FC236}">
                <a16:creationId xmlns:a16="http://schemas.microsoft.com/office/drawing/2014/main" id="{AA4468D5-1FEC-4D6A-920B-006E5ACF0F2F}"/>
              </a:ext>
            </a:extLst>
          </p:cNvPr>
          <p:cNvSpPr/>
          <p:nvPr/>
        </p:nvSpPr>
        <p:spPr>
          <a:xfrm>
            <a:off x="9171877" y="267385"/>
            <a:ext cx="2640981" cy="796887"/>
          </a:xfrm>
          <a:custGeom>
            <a:avLst/>
            <a:gdLst/>
            <a:ahLst/>
            <a:cxnLst/>
            <a:rect l="l" t="t" r="r" b="b"/>
            <a:pathLst>
              <a:path w="4663821" h="1407257">
                <a:moveTo>
                  <a:pt x="0" y="0"/>
                </a:moveTo>
                <a:lnTo>
                  <a:pt x="4663821" y="0"/>
                </a:lnTo>
                <a:lnTo>
                  <a:pt x="4663821" y="1407257"/>
                </a:lnTo>
                <a:lnTo>
                  <a:pt x="0" y="140725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8DE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889407" y="2868874"/>
            <a:ext cx="10243503" cy="2274216"/>
            <a:chOff x="0" y="0"/>
            <a:chExt cx="2331651" cy="740689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331651" cy="740689"/>
            </a:xfrm>
            <a:custGeom>
              <a:avLst/>
              <a:gdLst/>
              <a:ahLst/>
              <a:cxnLst/>
              <a:rect l="l" t="t" r="r" b="b"/>
              <a:pathLst>
                <a:path w="2331651" h="740689">
                  <a:moveTo>
                    <a:pt x="2519" y="0"/>
                  </a:moveTo>
                  <a:lnTo>
                    <a:pt x="2329132" y="0"/>
                  </a:lnTo>
                  <a:cubicBezTo>
                    <a:pt x="2329800" y="0"/>
                    <a:pt x="2330441" y="265"/>
                    <a:pt x="2330913" y="738"/>
                  </a:cubicBezTo>
                  <a:cubicBezTo>
                    <a:pt x="2331385" y="1210"/>
                    <a:pt x="2331651" y="1851"/>
                    <a:pt x="2331651" y="2519"/>
                  </a:cubicBezTo>
                  <a:lnTo>
                    <a:pt x="2331651" y="738170"/>
                  </a:lnTo>
                  <a:cubicBezTo>
                    <a:pt x="2331651" y="739561"/>
                    <a:pt x="2330523" y="740689"/>
                    <a:pt x="2329132" y="740689"/>
                  </a:cubicBezTo>
                  <a:lnTo>
                    <a:pt x="2519" y="740689"/>
                  </a:lnTo>
                  <a:cubicBezTo>
                    <a:pt x="1128" y="740689"/>
                    <a:pt x="0" y="739561"/>
                    <a:pt x="0" y="738170"/>
                  </a:cubicBezTo>
                  <a:lnTo>
                    <a:pt x="0" y="2519"/>
                  </a:lnTo>
                  <a:cubicBezTo>
                    <a:pt x="0" y="1128"/>
                    <a:pt x="1128" y="0"/>
                    <a:pt x="2519" y="0"/>
                  </a:cubicBezTo>
                  <a:close/>
                </a:path>
              </a:pathLst>
            </a:custGeom>
            <a:solidFill>
              <a:srgbClr val="E8F8FD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76200"/>
              <a:ext cx="2331651" cy="816889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defTabSz="609630">
                <a:lnSpc>
                  <a:spcPts val="1866"/>
                </a:lnSpc>
                <a:spcBef>
                  <a:spcPct val="0"/>
                </a:spcBef>
              </a:pPr>
              <a:endParaRPr sz="3000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837406" y="736600"/>
            <a:ext cx="8517189" cy="1404738"/>
            <a:chOff x="0" y="0"/>
            <a:chExt cx="1938703" cy="31975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938703" cy="319750"/>
            </a:xfrm>
            <a:custGeom>
              <a:avLst/>
              <a:gdLst/>
              <a:ahLst/>
              <a:cxnLst/>
              <a:rect l="l" t="t" r="r" b="b"/>
              <a:pathLst>
                <a:path w="1938703" h="319750">
                  <a:moveTo>
                    <a:pt x="3030" y="0"/>
                  </a:moveTo>
                  <a:lnTo>
                    <a:pt x="1935673" y="0"/>
                  </a:lnTo>
                  <a:cubicBezTo>
                    <a:pt x="1937347" y="0"/>
                    <a:pt x="1938703" y="1357"/>
                    <a:pt x="1938703" y="3030"/>
                  </a:cubicBezTo>
                  <a:lnTo>
                    <a:pt x="1938703" y="316720"/>
                  </a:lnTo>
                  <a:cubicBezTo>
                    <a:pt x="1938703" y="318393"/>
                    <a:pt x="1937347" y="319750"/>
                    <a:pt x="1935673" y="319750"/>
                  </a:cubicBezTo>
                  <a:lnTo>
                    <a:pt x="3030" y="319750"/>
                  </a:lnTo>
                  <a:cubicBezTo>
                    <a:pt x="2226" y="319750"/>
                    <a:pt x="1456" y="319431"/>
                    <a:pt x="887" y="318862"/>
                  </a:cubicBezTo>
                  <a:cubicBezTo>
                    <a:pt x="319" y="318294"/>
                    <a:pt x="0" y="317523"/>
                    <a:pt x="0" y="316720"/>
                  </a:cubicBezTo>
                  <a:lnTo>
                    <a:pt x="0" y="3030"/>
                  </a:lnTo>
                  <a:cubicBezTo>
                    <a:pt x="0" y="1357"/>
                    <a:pt x="1357" y="0"/>
                    <a:pt x="3030" y="0"/>
                  </a:cubicBezTo>
                  <a:close/>
                </a:path>
              </a:pathLst>
            </a:custGeom>
            <a:solidFill>
              <a:srgbClr val="F4D059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76200"/>
              <a:ext cx="1938703" cy="395950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defTabSz="609630">
                <a:lnSpc>
                  <a:spcPts val="1866"/>
                </a:lnSpc>
                <a:spcBef>
                  <a:spcPct val="0"/>
                </a:spcBef>
              </a:pPr>
              <a:endParaRPr sz="120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1215504" y="3250451"/>
            <a:ext cx="9591310" cy="4616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defTabSz="609630">
              <a:lnSpc>
                <a:spcPts val="3600"/>
              </a:lnSpc>
            </a:pPr>
            <a:r>
              <a:rPr lang="en-GB" sz="3000" dirty="0"/>
              <a:t>I understand what data linkage is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2056575" y="4059439"/>
            <a:ext cx="7739944" cy="103066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ctr">
              <a:lnSpc>
                <a:spcPct val="115000"/>
              </a:lnSpc>
            </a:pPr>
            <a:r>
              <a:rPr lang="en-US" sz="3000" dirty="0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I understand how researchers may combine datasets for research</a:t>
            </a:r>
            <a:endParaRPr lang="en-GB" sz="3000" dirty="0">
              <a:effectLst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2395482" y="1135498"/>
            <a:ext cx="7401037" cy="5899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defTabSz="609630">
              <a:lnSpc>
                <a:spcPts val="4620"/>
              </a:lnSpc>
              <a:spcBef>
                <a:spcPct val="0"/>
              </a:spcBef>
            </a:pPr>
            <a:r>
              <a:rPr lang="en-US" sz="4200" dirty="0">
                <a:solidFill>
                  <a:srgbClr val="000000"/>
                </a:solidFill>
                <a:latin typeface="Hagrid Text Heavy"/>
              </a:rPr>
              <a:t>Learning Outcomes</a:t>
            </a:r>
          </a:p>
        </p:txBody>
      </p:sp>
      <p:sp>
        <p:nvSpPr>
          <p:cNvPr id="12" name="AutoShape 12"/>
          <p:cNvSpPr/>
          <p:nvPr/>
        </p:nvSpPr>
        <p:spPr>
          <a:xfrm>
            <a:off x="889408" y="3998028"/>
            <a:ext cx="10243503" cy="7855"/>
          </a:xfrm>
          <a:prstGeom prst="line">
            <a:avLst/>
          </a:prstGeom>
          <a:ln w="476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GB"/>
          </a:p>
        </p:txBody>
      </p:sp>
      <p:grpSp>
        <p:nvGrpSpPr>
          <p:cNvPr id="17" name="Group 2">
            <a:extLst>
              <a:ext uri="{FF2B5EF4-FFF2-40B4-BE49-F238E27FC236}">
                <a16:creationId xmlns:a16="http://schemas.microsoft.com/office/drawing/2014/main" id="{75E8F597-ABF0-4202-B37F-144D99721EC6}"/>
              </a:ext>
            </a:extLst>
          </p:cNvPr>
          <p:cNvGrpSpPr/>
          <p:nvPr/>
        </p:nvGrpSpPr>
        <p:grpSpPr>
          <a:xfrm>
            <a:off x="889406" y="5118952"/>
            <a:ext cx="10243503" cy="1174324"/>
            <a:chOff x="0" y="0"/>
            <a:chExt cx="2331651" cy="740689"/>
          </a:xfrm>
        </p:grpSpPr>
        <p:sp>
          <p:nvSpPr>
            <p:cNvPr id="18" name="Freeform 3">
              <a:extLst>
                <a:ext uri="{FF2B5EF4-FFF2-40B4-BE49-F238E27FC236}">
                  <a16:creationId xmlns:a16="http://schemas.microsoft.com/office/drawing/2014/main" id="{E9DFA350-A8AB-4C34-AB35-825EF1BD1C68}"/>
                </a:ext>
              </a:extLst>
            </p:cNvPr>
            <p:cNvSpPr/>
            <p:nvPr/>
          </p:nvSpPr>
          <p:spPr>
            <a:xfrm>
              <a:off x="0" y="0"/>
              <a:ext cx="2331651" cy="740689"/>
            </a:xfrm>
            <a:custGeom>
              <a:avLst/>
              <a:gdLst/>
              <a:ahLst/>
              <a:cxnLst/>
              <a:rect l="l" t="t" r="r" b="b"/>
              <a:pathLst>
                <a:path w="2331651" h="740689">
                  <a:moveTo>
                    <a:pt x="2519" y="0"/>
                  </a:moveTo>
                  <a:lnTo>
                    <a:pt x="2329132" y="0"/>
                  </a:lnTo>
                  <a:cubicBezTo>
                    <a:pt x="2329800" y="0"/>
                    <a:pt x="2330441" y="265"/>
                    <a:pt x="2330913" y="738"/>
                  </a:cubicBezTo>
                  <a:cubicBezTo>
                    <a:pt x="2331385" y="1210"/>
                    <a:pt x="2331651" y="1851"/>
                    <a:pt x="2331651" y="2519"/>
                  </a:cubicBezTo>
                  <a:lnTo>
                    <a:pt x="2331651" y="738170"/>
                  </a:lnTo>
                  <a:cubicBezTo>
                    <a:pt x="2331651" y="739561"/>
                    <a:pt x="2330523" y="740689"/>
                    <a:pt x="2329132" y="740689"/>
                  </a:cubicBezTo>
                  <a:lnTo>
                    <a:pt x="2519" y="740689"/>
                  </a:lnTo>
                  <a:cubicBezTo>
                    <a:pt x="1128" y="740689"/>
                    <a:pt x="0" y="739561"/>
                    <a:pt x="0" y="738170"/>
                  </a:cubicBezTo>
                  <a:lnTo>
                    <a:pt x="0" y="2519"/>
                  </a:lnTo>
                  <a:cubicBezTo>
                    <a:pt x="0" y="1128"/>
                    <a:pt x="1128" y="0"/>
                    <a:pt x="2519" y="0"/>
                  </a:cubicBezTo>
                  <a:close/>
                </a:path>
              </a:pathLst>
            </a:custGeom>
            <a:solidFill>
              <a:srgbClr val="E8F8FD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9" name="TextBox 4">
              <a:extLst>
                <a:ext uri="{FF2B5EF4-FFF2-40B4-BE49-F238E27FC236}">
                  <a16:creationId xmlns:a16="http://schemas.microsoft.com/office/drawing/2014/main" id="{50BF59C8-E5ED-4ACA-8FA0-436CF0488AB9}"/>
                </a:ext>
              </a:extLst>
            </p:cNvPr>
            <p:cNvSpPr txBox="1"/>
            <p:nvPr/>
          </p:nvSpPr>
          <p:spPr>
            <a:xfrm>
              <a:off x="0" y="-76200"/>
              <a:ext cx="2331651" cy="816889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 defTabSz="609630">
                <a:lnSpc>
                  <a:spcPts val="1866"/>
                </a:lnSpc>
                <a:spcBef>
                  <a:spcPct val="0"/>
                </a:spcBef>
              </a:pPr>
              <a:endParaRPr sz="120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20" name="TextBox 9">
            <a:extLst>
              <a:ext uri="{FF2B5EF4-FFF2-40B4-BE49-F238E27FC236}">
                <a16:creationId xmlns:a16="http://schemas.microsoft.com/office/drawing/2014/main" id="{636D7ABA-FE17-499D-BA97-262D1331388B}"/>
              </a:ext>
            </a:extLst>
          </p:cNvPr>
          <p:cNvSpPr txBox="1"/>
          <p:nvPr/>
        </p:nvSpPr>
        <p:spPr>
          <a:xfrm>
            <a:off x="2141185" y="5241577"/>
            <a:ext cx="7739944" cy="103066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ctr">
              <a:lnSpc>
                <a:spcPct val="115000"/>
              </a:lnSpc>
            </a:pPr>
            <a:r>
              <a:rPr lang="en-US" sz="30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I understand how data linkage is used to help society</a:t>
            </a:r>
            <a:endParaRPr lang="en-GB" sz="30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8DE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E609DED0-AC5F-41AF-AB4D-BA3D9C15F62B}"/>
              </a:ext>
            </a:extLst>
          </p:cNvPr>
          <p:cNvGrpSpPr/>
          <p:nvPr/>
        </p:nvGrpSpPr>
        <p:grpSpPr>
          <a:xfrm>
            <a:off x="1527324" y="1637907"/>
            <a:ext cx="9137350" cy="3582186"/>
            <a:chOff x="0" y="0"/>
            <a:chExt cx="2001069" cy="122298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F817886E-E574-4F5B-82E1-A863E238B462}"/>
                </a:ext>
              </a:extLst>
            </p:cNvPr>
            <p:cNvSpPr/>
            <p:nvPr/>
          </p:nvSpPr>
          <p:spPr>
            <a:xfrm>
              <a:off x="0" y="0"/>
              <a:ext cx="2001069" cy="1222980"/>
            </a:xfrm>
            <a:custGeom>
              <a:avLst/>
              <a:gdLst/>
              <a:ahLst/>
              <a:cxnLst/>
              <a:rect l="l" t="t" r="r" b="b"/>
              <a:pathLst>
                <a:path w="2001069" h="1222980">
                  <a:moveTo>
                    <a:pt x="2935" y="0"/>
                  </a:moveTo>
                  <a:lnTo>
                    <a:pt x="1998134" y="0"/>
                  </a:lnTo>
                  <a:cubicBezTo>
                    <a:pt x="1999755" y="0"/>
                    <a:pt x="2001069" y="1314"/>
                    <a:pt x="2001069" y="2935"/>
                  </a:cubicBezTo>
                  <a:lnTo>
                    <a:pt x="2001069" y="1220045"/>
                  </a:lnTo>
                  <a:cubicBezTo>
                    <a:pt x="2001069" y="1220823"/>
                    <a:pt x="2000760" y="1221570"/>
                    <a:pt x="2000209" y="1222120"/>
                  </a:cubicBezTo>
                  <a:cubicBezTo>
                    <a:pt x="1999659" y="1222671"/>
                    <a:pt x="1998912" y="1222980"/>
                    <a:pt x="1998134" y="1222980"/>
                  </a:cubicBezTo>
                  <a:lnTo>
                    <a:pt x="2935" y="1222980"/>
                  </a:lnTo>
                  <a:cubicBezTo>
                    <a:pt x="1314" y="1222980"/>
                    <a:pt x="0" y="1221666"/>
                    <a:pt x="0" y="1220045"/>
                  </a:cubicBezTo>
                  <a:lnTo>
                    <a:pt x="0" y="2935"/>
                  </a:lnTo>
                  <a:cubicBezTo>
                    <a:pt x="0" y="1314"/>
                    <a:pt x="1314" y="0"/>
                    <a:pt x="2935" y="0"/>
                  </a:cubicBezTo>
                  <a:close/>
                </a:path>
              </a:pathLst>
            </a:custGeom>
            <a:solidFill>
              <a:srgbClr val="E8F8FD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49335840-588B-45AF-A51B-C009DDE1148C}"/>
                </a:ext>
              </a:extLst>
            </p:cNvPr>
            <p:cNvSpPr txBox="1"/>
            <p:nvPr/>
          </p:nvSpPr>
          <p:spPr>
            <a:xfrm>
              <a:off x="0" y="-76200"/>
              <a:ext cx="2001069" cy="1299180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defTabSz="609630">
                <a:lnSpc>
                  <a:spcPts val="1866"/>
                </a:lnSpc>
                <a:spcBef>
                  <a:spcPct val="0"/>
                </a:spcBef>
              </a:pPr>
              <a:endParaRPr sz="120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5" name="TextBox 8">
            <a:extLst>
              <a:ext uri="{FF2B5EF4-FFF2-40B4-BE49-F238E27FC236}">
                <a16:creationId xmlns:a16="http://schemas.microsoft.com/office/drawing/2014/main" id="{7F221EBF-DA4F-4FE2-815C-A24EAC1495B1}"/>
              </a:ext>
            </a:extLst>
          </p:cNvPr>
          <p:cNvSpPr txBox="1"/>
          <p:nvPr/>
        </p:nvSpPr>
        <p:spPr>
          <a:xfrm>
            <a:off x="2277805" y="2806590"/>
            <a:ext cx="7636388" cy="21618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defTabSz="609630">
              <a:lnSpc>
                <a:spcPts val="8798"/>
              </a:lnSpc>
            </a:pPr>
            <a:r>
              <a:rPr lang="en-US" sz="6400" dirty="0">
                <a:solidFill>
                  <a:srgbClr val="000000"/>
                </a:solidFill>
                <a:latin typeface="Hagrid Text Bold"/>
              </a:rPr>
              <a:t>What is data linkage?</a:t>
            </a:r>
          </a:p>
        </p:txBody>
      </p:sp>
    </p:spTree>
    <p:extLst>
      <p:ext uri="{BB962C8B-B14F-4D97-AF65-F5344CB8AC3E}">
        <p14:creationId xmlns:p14="http://schemas.microsoft.com/office/powerpoint/2010/main" val="34020780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8DE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3300176" y="177800"/>
            <a:ext cx="5591648" cy="1005085"/>
            <a:chOff x="0" y="0"/>
            <a:chExt cx="898798" cy="22878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898798" cy="228780"/>
            </a:xfrm>
            <a:custGeom>
              <a:avLst/>
              <a:gdLst/>
              <a:ahLst/>
              <a:cxnLst/>
              <a:rect l="l" t="t" r="r" b="b"/>
              <a:pathLst>
                <a:path w="898798" h="228780">
                  <a:moveTo>
                    <a:pt x="6536" y="0"/>
                  </a:moveTo>
                  <a:lnTo>
                    <a:pt x="892262" y="0"/>
                  </a:lnTo>
                  <a:cubicBezTo>
                    <a:pt x="893996" y="0"/>
                    <a:pt x="895658" y="689"/>
                    <a:pt x="896884" y="1914"/>
                  </a:cubicBezTo>
                  <a:cubicBezTo>
                    <a:pt x="898109" y="3140"/>
                    <a:pt x="898798" y="4802"/>
                    <a:pt x="898798" y="6536"/>
                  </a:cubicBezTo>
                  <a:lnTo>
                    <a:pt x="898798" y="222244"/>
                  </a:lnTo>
                  <a:cubicBezTo>
                    <a:pt x="898798" y="223978"/>
                    <a:pt x="898109" y="225640"/>
                    <a:pt x="896884" y="226866"/>
                  </a:cubicBezTo>
                  <a:cubicBezTo>
                    <a:pt x="895658" y="228091"/>
                    <a:pt x="893996" y="228780"/>
                    <a:pt x="892262" y="228780"/>
                  </a:cubicBezTo>
                  <a:lnTo>
                    <a:pt x="6536" y="228780"/>
                  </a:lnTo>
                  <a:cubicBezTo>
                    <a:pt x="4802" y="228780"/>
                    <a:pt x="3140" y="228091"/>
                    <a:pt x="1914" y="226866"/>
                  </a:cubicBezTo>
                  <a:cubicBezTo>
                    <a:pt x="689" y="225640"/>
                    <a:pt x="0" y="223978"/>
                    <a:pt x="0" y="222244"/>
                  </a:cubicBezTo>
                  <a:lnTo>
                    <a:pt x="0" y="6536"/>
                  </a:lnTo>
                  <a:cubicBezTo>
                    <a:pt x="0" y="4802"/>
                    <a:pt x="689" y="3140"/>
                    <a:pt x="1914" y="1914"/>
                  </a:cubicBezTo>
                  <a:cubicBezTo>
                    <a:pt x="3140" y="689"/>
                    <a:pt x="4802" y="0"/>
                    <a:pt x="6536" y="0"/>
                  </a:cubicBezTo>
                  <a:close/>
                </a:path>
              </a:pathLst>
            </a:custGeom>
            <a:solidFill>
              <a:srgbClr val="F4D059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19050"/>
              <a:ext cx="898798" cy="209730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 defTabSz="609630">
                <a:lnSpc>
                  <a:spcPts val="2200"/>
                </a:lnSpc>
                <a:spcBef>
                  <a:spcPct val="0"/>
                </a:spcBef>
              </a:pPr>
              <a:r>
                <a:rPr lang="en-US" sz="2400" spc="124" dirty="0">
                  <a:solidFill>
                    <a:srgbClr val="000000"/>
                  </a:solidFill>
                  <a:latin typeface="Hagrid Text Bold" panose="020B0604020202020204" charset="0"/>
                </a:rPr>
                <a:t>WHAT IS DATA LINKAGE?</a:t>
              </a:r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3829255" y="3074408"/>
            <a:ext cx="4614029" cy="551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defTabSz="609630">
              <a:lnSpc>
                <a:spcPts val="4320"/>
              </a:lnSpc>
            </a:pPr>
            <a:r>
              <a:rPr lang="en-US" sz="3600" dirty="0">
                <a:solidFill>
                  <a:srgbClr val="000000"/>
                </a:solidFill>
                <a:latin typeface="Codec Pro ExtraBold"/>
              </a:rPr>
              <a:t>Video....</a:t>
            </a:r>
          </a:p>
        </p:txBody>
      </p:sp>
      <p:pic>
        <p:nvPicPr>
          <p:cNvPr id="6" name="Lesson Plan 2 (What is Data Linkage)">
            <a:hlinkClick r:id="" action="ppaction://media"/>
            <a:extLst>
              <a:ext uri="{FF2B5EF4-FFF2-40B4-BE49-F238E27FC236}">
                <a16:creationId xmlns:a16="http://schemas.microsoft.com/office/drawing/2014/main" id="{F36AA4B8-84AF-4ECB-A8FF-680B2FD0C14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4245" y="1266576"/>
            <a:ext cx="9832513" cy="55307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588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8DE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482078" y="1505071"/>
            <a:ext cx="9227846" cy="3847859"/>
            <a:chOff x="0" y="0"/>
            <a:chExt cx="2100464" cy="875859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100464" cy="875859"/>
            </a:xfrm>
            <a:custGeom>
              <a:avLst/>
              <a:gdLst/>
              <a:ahLst/>
              <a:cxnLst/>
              <a:rect l="l" t="t" r="r" b="b"/>
              <a:pathLst>
                <a:path w="2100464" h="875859">
                  <a:moveTo>
                    <a:pt x="2797" y="0"/>
                  </a:moveTo>
                  <a:lnTo>
                    <a:pt x="2097668" y="0"/>
                  </a:lnTo>
                  <a:cubicBezTo>
                    <a:pt x="2098410" y="0"/>
                    <a:pt x="2099121" y="295"/>
                    <a:pt x="2099645" y="819"/>
                  </a:cubicBezTo>
                  <a:cubicBezTo>
                    <a:pt x="2100170" y="1344"/>
                    <a:pt x="2100464" y="2055"/>
                    <a:pt x="2100464" y="2797"/>
                  </a:cubicBezTo>
                  <a:lnTo>
                    <a:pt x="2100464" y="873062"/>
                  </a:lnTo>
                  <a:cubicBezTo>
                    <a:pt x="2100464" y="873804"/>
                    <a:pt x="2100170" y="874515"/>
                    <a:pt x="2099645" y="875040"/>
                  </a:cubicBezTo>
                  <a:cubicBezTo>
                    <a:pt x="2099121" y="875564"/>
                    <a:pt x="2098410" y="875859"/>
                    <a:pt x="2097668" y="875859"/>
                  </a:cubicBezTo>
                  <a:lnTo>
                    <a:pt x="2797" y="875859"/>
                  </a:lnTo>
                  <a:cubicBezTo>
                    <a:pt x="1252" y="875859"/>
                    <a:pt x="0" y="874607"/>
                    <a:pt x="0" y="873062"/>
                  </a:cubicBezTo>
                  <a:lnTo>
                    <a:pt x="0" y="2797"/>
                  </a:lnTo>
                  <a:cubicBezTo>
                    <a:pt x="0" y="1252"/>
                    <a:pt x="1252" y="0"/>
                    <a:pt x="2797" y="0"/>
                  </a:cubicBezTo>
                  <a:close/>
                </a:path>
              </a:pathLst>
            </a:custGeom>
            <a:solidFill>
              <a:srgbClr val="E8F8FD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76200"/>
              <a:ext cx="2100464" cy="952059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defTabSz="609630">
                <a:lnSpc>
                  <a:spcPts val="1866"/>
                </a:lnSpc>
                <a:spcBef>
                  <a:spcPct val="0"/>
                </a:spcBef>
              </a:pPr>
              <a:endParaRPr sz="120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5" name="Freeform 5"/>
          <p:cNvSpPr/>
          <p:nvPr/>
        </p:nvSpPr>
        <p:spPr>
          <a:xfrm>
            <a:off x="1598417" y="2151984"/>
            <a:ext cx="1896237" cy="2743200"/>
          </a:xfrm>
          <a:custGeom>
            <a:avLst/>
            <a:gdLst/>
            <a:ahLst/>
            <a:cxnLst/>
            <a:rect l="l" t="t" r="r" b="b"/>
            <a:pathLst>
              <a:path w="2844356" h="4114800">
                <a:moveTo>
                  <a:pt x="0" y="0"/>
                </a:moveTo>
                <a:lnTo>
                  <a:pt x="2844356" y="0"/>
                </a:lnTo>
                <a:lnTo>
                  <a:pt x="2844356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6" name="TextBox 6"/>
          <p:cNvSpPr txBox="1"/>
          <p:nvPr/>
        </p:nvSpPr>
        <p:spPr>
          <a:xfrm>
            <a:off x="3867793" y="2942731"/>
            <a:ext cx="4456415" cy="12938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defTabSz="609630">
              <a:lnSpc>
                <a:spcPts val="3360"/>
              </a:lnSpc>
              <a:spcBef>
                <a:spcPct val="0"/>
              </a:spcBef>
            </a:pPr>
            <a:r>
              <a:rPr lang="en-US" sz="2799" dirty="0">
                <a:solidFill>
                  <a:srgbClr val="000000"/>
                </a:solidFill>
                <a:latin typeface="Codec Pro"/>
              </a:rPr>
              <a:t>Use data linkage to figure out the what caused the zombie apocalypse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2138536" y="1793632"/>
            <a:ext cx="7914929" cy="6924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defTabSz="609630">
              <a:lnSpc>
                <a:spcPts val="5427"/>
              </a:lnSpc>
              <a:spcBef>
                <a:spcPct val="0"/>
              </a:spcBef>
            </a:pPr>
            <a:r>
              <a:rPr lang="en-US" sz="4934" dirty="0">
                <a:solidFill>
                  <a:srgbClr val="000000"/>
                </a:solidFill>
                <a:latin typeface="Hagrid Text Heavy"/>
              </a:rPr>
              <a:t>Activity</a:t>
            </a:r>
          </a:p>
        </p:txBody>
      </p:sp>
      <p:sp>
        <p:nvSpPr>
          <p:cNvPr id="8" name="Freeform 8"/>
          <p:cNvSpPr/>
          <p:nvPr/>
        </p:nvSpPr>
        <p:spPr>
          <a:xfrm flipH="1">
            <a:off x="8663444" y="2151984"/>
            <a:ext cx="1896237" cy="2743200"/>
          </a:xfrm>
          <a:custGeom>
            <a:avLst/>
            <a:gdLst/>
            <a:ahLst/>
            <a:cxnLst/>
            <a:rect l="l" t="t" r="r" b="b"/>
            <a:pathLst>
              <a:path w="2844356" h="4114800">
                <a:moveTo>
                  <a:pt x="2844356" y="0"/>
                </a:moveTo>
                <a:lnTo>
                  <a:pt x="0" y="0"/>
                </a:lnTo>
                <a:lnTo>
                  <a:pt x="0" y="4114800"/>
                </a:lnTo>
                <a:lnTo>
                  <a:pt x="2844356" y="4114800"/>
                </a:lnTo>
                <a:lnTo>
                  <a:pt x="2844356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8DE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B4AFEE62-9708-4D28-8E6B-C3738358933B}"/>
              </a:ext>
            </a:extLst>
          </p:cNvPr>
          <p:cNvGrpSpPr/>
          <p:nvPr/>
        </p:nvGrpSpPr>
        <p:grpSpPr>
          <a:xfrm>
            <a:off x="2794000" y="177800"/>
            <a:ext cx="6553200" cy="1005085"/>
            <a:chOff x="0" y="0"/>
            <a:chExt cx="898798" cy="22878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DCB5E184-AC04-4F77-BB3B-89B2A420164B}"/>
                </a:ext>
              </a:extLst>
            </p:cNvPr>
            <p:cNvSpPr/>
            <p:nvPr/>
          </p:nvSpPr>
          <p:spPr>
            <a:xfrm>
              <a:off x="0" y="0"/>
              <a:ext cx="898798" cy="228780"/>
            </a:xfrm>
            <a:custGeom>
              <a:avLst/>
              <a:gdLst/>
              <a:ahLst/>
              <a:cxnLst/>
              <a:rect l="l" t="t" r="r" b="b"/>
              <a:pathLst>
                <a:path w="898798" h="228780">
                  <a:moveTo>
                    <a:pt x="6536" y="0"/>
                  </a:moveTo>
                  <a:lnTo>
                    <a:pt x="892262" y="0"/>
                  </a:lnTo>
                  <a:cubicBezTo>
                    <a:pt x="893996" y="0"/>
                    <a:pt x="895658" y="689"/>
                    <a:pt x="896884" y="1914"/>
                  </a:cubicBezTo>
                  <a:cubicBezTo>
                    <a:pt x="898109" y="3140"/>
                    <a:pt x="898798" y="4802"/>
                    <a:pt x="898798" y="6536"/>
                  </a:cubicBezTo>
                  <a:lnTo>
                    <a:pt x="898798" y="222244"/>
                  </a:lnTo>
                  <a:cubicBezTo>
                    <a:pt x="898798" y="223978"/>
                    <a:pt x="898109" y="225640"/>
                    <a:pt x="896884" y="226866"/>
                  </a:cubicBezTo>
                  <a:cubicBezTo>
                    <a:pt x="895658" y="228091"/>
                    <a:pt x="893996" y="228780"/>
                    <a:pt x="892262" y="228780"/>
                  </a:cubicBezTo>
                  <a:lnTo>
                    <a:pt x="6536" y="228780"/>
                  </a:lnTo>
                  <a:cubicBezTo>
                    <a:pt x="4802" y="228780"/>
                    <a:pt x="3140" y="228091"/>
                    <a:pt x="1914" y="226866"/>
                  </a:cubicBezTo>
                  <a:cubicBezTo>
                    <a:pt x="689" y="225640"/>
                    <a:pt x="0" y="223978"/>
                    <a:pt x="0" y="222244"/>
                  </a:cubicBezTo>
                  <a:lnTo>
                    <a:pt x="0" y="6536"/>
                  </a:lnTo>
                  <a:cubicBezTo>
                    <a:pt x="0" y="4802"/>
                    <a:pt x="689" y="3140"/>
                    <a:pt x="1914" y="1914"/>
                  </a:cubicBezTo>
                  <a:cubicBezTo>
                    <a:pt x="3140" y="689"/>
                    <a:pt x="4802" y="0"/>
                    <a:pt x="6536" y="0"/>
                  </a:cubicBezTo>
                  <a:close/>
                </a:path>
              </a:pathLst>
            </a:custGeom>
            <a:solidFill>
              <a:srgbClr val="F4D059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ECC69533-C09E-4AE4-B72B-B9BDAA6406DA}"/>
                </a:ext>
              </a:extLst>
            </p:cNvPr>
            <p:cNvSpPr txBox="1"/>
            <p:nvPr/>
          </p:nvSpPr>
          <p:spPr>
            <a:xfrm>
              <a:off x="0" y="19050"/>
              <a:ext cx="898798" cy="209730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 defTabSz="609630">
                <a:lnSpc>
                  <a:spcPts val="2200"/>
                </a:lnSpc>
                <a:spcBef>
                  <a:spcPct val="0"/>
                </a:spcBef>
              </a:pPr>
              <a:r>
                <a:rPr lang="en-US" sz="2400" spc="124" dirty="0">
                  <a:solidFill>
                    <a:srgbClr val="000000"/>
                  </a:solidFill>
                  <a:latin typeface="Hagrid Text Bold" panose="020B0604020202020204" charset="0"/>
                </a:rPr>
                <a:t>ZOMBIE OUTBREAK DETECTIVES</a:t>
              </a: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6CBB5393-6F18-49DC-BE38-D107957442E3}"/>
              </a:ext>
            </a:extLst>
          </p:cNvPr>
          <p:cNvSpPr txBox="1"/>
          <p:nvPr/>
        </p:nvSpPr>
        <p:spPr>
          <a:xfrm>
            <a:off x="5080000" y="1803400"/>
            <a:ext cx="6858000" cy="43227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09630">
              <a:lnSpc>
                <a:spcPct val="114000"/>
              </a:lnSpc>
            </a:pPr>
            <a:r>
              <a:rPr lang="en-GB" sz="1867" dirty="0">
                <a:solidFill>
                  <a:prstClr val="black"/>
                </a:solidFill>
                <a:latin typeface="Codec Pro" panose="020B0604020202020204" charset="0"/>
              </a:rPr>
              <a:t>There has been a zombie outbreak at a school from which we have information for 10 people. </a:t>
            </a:r>
          </a:p>
          <a:p>
            <a:pPr defTabSz="609630">
              <a:lnSpc>
                <a:spcPct val="114000"/>
              </a:lnSpc>
            </a:pPr>
            <a:endParaRPr lang="en-GB" sz="1867" dirty="0">
              <a:solidFill>
                <a:prstClr val="black"/>
              </a:solidFill>
              <a:latin typeface="Codec Pro" panose="020B0604020202020204" charset="0"/>
            </a:endParaRPr>
          </a:p>
          <a:p>
            <a:pPr defTabSz="609630">
              <a:lnSpc>
                <a:spcPct val="114000"/>
              </a:lnSpc>
            </a:pPr>
            <a:r>
              <a:rPr lang="en-GB" sz="1867" dirty="0">
                <a:solidFill>
                  <a:prstClr val="black"/>
                </a:solidFill>
                <a:latin typeface="Codec Pro" panose="020B0604020202020204" charset="0"/>
              </a:rPr>
              <a:t>We have four data sources: </a:t>
            </a:r>
          </a:p>
          <a:p>
            <a:pPr defTabSz="609630">
              <a:lnSpc>
                <a:spcPct val="114000"/>
              </a:lnSpc>
            </a:pPr>
            <a:endParaRPr lang="en-GB" sz="1867" dirty="0">
              <a:solidFill>
                <a:prstClr val="black"/>
              </a:solidFill>
              <a:latin typeface="Codec Pro" panose="020B0604020202020204" charset="0"/>
            </a:endParaRPr>
          </a:p>
          <a:p>
            <a:pPr marL="190510" indent="-190510" defTabSz="60963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GB" sz="1867" b="1" dirty="0">
                <a:solidFill>
                  <a:prstClr val="black"/>
                </a:solidFill>
                <a:latin typeface="Codec Pro" panose="020B0604020202020204" charset="0"/>
              </a:rPr>
              <a:t>Zombie status </a:t>
            </a:r>
            <a:r>
              <a:rPr lang="en-GB" sz="1867" dirty="0">
                <a:solidFill>
                  <a:prstClr val="black"/>
                </a:solidFill>
                <a:latin typeface="Codec Pro" panose="020B0604020202020204" charset="0"/>
              </a:rPr>
              <a:t>– who is a zombie who is uninfected? </a:t>
            </a:r>
          </a:p>
          <a:p>
            <a:pPr marL="190510" indent="-190510" defTabSz="60963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GB" sz="1867" b="1" dirty="0">
                <a:solidFill>
                  <a:prstClr val="black"/>
                </a:solidFill>
                <a:latin typeface="Codec Pro" panose="020B0604020202020204" charset="0"/>
              </a:rPr>
              <a:t>Food list </a:t>
            </a:r>
            <a:r>
              <a:rPr lang="en-GB" sz="1867" dirty="0">
                <a:solidFill>
                  <a:prstClr val="black"/>
                </a:solidFill>
                <a:latin typeface="Codec Pro" panose="020B0604020202020204" charset="0"/>
              </a:rPr>
              <a:t>– What was the last meal eaten by everyone? </a:t>
            </a:r>
          </a:p>
          <a:p>
            <a:pPr marL="190510" indent="-190510" defTabSz="60963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GB" sz="1867" b="1" dirty="0">
                <a:solidFill>
                  <a:prstClr val="black"/>
                </a:solidFill>
                <a:latin typeface="Codec Pro" panose="020B0604020202020204" charset="0"/>
              </a:rPr>
              <a:t>Genetic list </a:t>
            </a:r>
            <a:r>
              <a:rPr lang="en-GB" sz="1867" dirty="0">
                <a:solidFill>
                  <a:prstClr val="black"/>
                </a:solidFill>
                <a:latin typeface="Codec Pro" panose="020B0604020202020204" charset="0"/>
              </a:rPr>
              <a:t>– Who has a protective gene? </a:t>
            </a:r>
          </a:p>
          <a:p>
            <a:pPr marL="190510" indent="-190510" defTabSz="60963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GB" sz="1867" b="1" dirty="0">
                <a:solidFill>
                  <a:prstClr val="black"/>
                </a:solidFill>
                <a:latin typeface="Codec Pro" panose="020B0604020202020204" charset="0"/>
              </a:rPr>
              <a:t>Location</a:t>
            </a:r>
            <a:r>
              <a:rPr lang="en-GB" sz="1867" dirty="0">
                <a:solidFill>
                  <a:prstClr val="black"/>
                </a:solidFill>
                <a:latin typeface="Codec Pro" panose="020B0604020202020204" charset="0"/>
              </a:rPr>
              <a:t> – where do people live? </a:t>
            </a:r>
          </a:p>
          <a:p>
            <a:pPr defTabSz="609630">
              <a:lnSpc>
                <a:spcPct val="114000"/>
              </a:lnSpc>
            </a:pPr>
            <a:endParaRPr lang="en-GB" sz="1867" dirty="0">
              <a:solidFill>
                <a:prstClr val="black"/>
              </a:solidFill>
              <a:latin typeface="Codec Pro" panose="020B0604020202020204" charset="0"/>
            </a:endParaRPr>
          </a:p>
          <a:p>
            <a:pPr defTabSz="609630">
              <a:lnSpc>
                <a:spcPct val="114000"/>
              </a:lnSpc>
            </a:pPr>
            <a:r>
              <a:rPr lang="en-GB" sz="1867" dirty="0">
                <a:solidFill>
                  <a:prstClr val="black"/>
                </a:solidFill>
                <a:latin typeface="Codec Pro" panose="020B0604020202020204" charset="0"/>
              </a:rPr>
              <a:t>Can you collect information from the different data sources to complete the table and figure out the food source of the outbreak?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DF3051F0-F30E-4470-B0A7-9D1506D529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752600"/>
            <a:ext cx="4102673" cy="4521200"/>
          </a:xfrm>
          <a:prstGeom prst="rect">
            <a:avLst/>
          </a:prstGeom>
        </p:spPr>
      </p:pic>
      <p:sp>
        <p:nvSpPr>
          <p:cNvPr id="13" name="Freeform 5">
            <a:extLst>
              <a:ext uri="{FF2B5EF4-FFF2-40B4-BE49-F238E27FC236}">
                <a16:creationId xmlns:a16="http://schemas.microsoft.com/office/drawing/2014/main" id="{8B6BBB73-7E4D-4757-B8D3-742C6FBBFA6D}"/>
              </a:ext>
            </a:extLst>
          </p:cNvPr>
          <p:cNvSpPr/>
          <p:nvPr/>
        </p:nvSpPr>
        <p:spPr>
          <a:xfrm>
            <a:off x="1422401" y="177800"/>
            <a:ext cx="941583" cy="1320800"/>
          </a:xfrm>
          <a:custGeom>
            <a:avLst/>
            <a:gdLst/>
            <a:ahLst/>
            <a:cxnLst/>
            <a:rect l="l" t="t" r="r" b="b"/>
            <a:pathLst>
              <a:path w="2844356" h="4114800">
                <a:moveTo>
                  <a:pt x="0" y="0"/>
                </a:moveTo>
                <a:lnTo>
                  <a:pt x="2844356" y="0"/>
                </a:lnTo>
                <a:lnTo>
                  <a:pt x="2844356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4" name="Freeform 8">
            <a:extLst>
              <a:ext uri="{FF2B5EF4-FFF2-40B4-BE49-F238E27FC236}">
                <a16:creationId xmlns:a16="http://schemas.microsoft.com/office/drawing/2014/main" id="{E5041B8E-614D-44AE-8A1A-B8DDAB948655}"/>
              </a:ext>
            </a:extLst>
          </p:cNvPr>
          <p:cNvSpPr/>
          <p:nvPr/>
        </p:nvSpPr>
        <p:spPr>
          <a:xfrm flipH="1">
            <a:off x="9777216" y="177800"/>
            <a:ext cx="941584" cy="1320800"/>
          </a:xfrm>
          <a:custGeom>
            <a:avLst/>
            <a:gdLst/>
            <a:ahLst/>
            <a:cxnLst/>
            <a:rect l="l" t="t" r="r" b="b"/>
            <a:pathLst>
              <a:path w="2844356" h="4114800">
                <a:moveTo>
                  <a:pt x="2844356" y="0"/>
                </a:moveTo>
                <a:lnTo>
                  <a:pt x="0" y="0"/>
                </a:lnTo>
                <a:lnTo>
                  <a:pt x="0" y="4114800"/>
                </a:lnTo>
                <a:lnTo>
                  <a:pt x="2844356" y="4114800"/>
                </a:lnTo>
                <a:lnTo>
                  <a:pt x="2844356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476025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8DE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4F2DDCFB-C34C-4957-9F20-AB911788B4F6}"/>
              </a:ext>
            </a:extLst>
          </p:cNvPr>
          <p:cNvGrpSpPr/>
          <p:nvPr/>
        </p:nvGrpSpPr>
        <p:grpSpPr>
          <a:xfrm>
            <a:off x="1482078" y="1505071"/>
            <a:ext cx="9227846" cy="3847859"/>
            <a:chOff x="0" y="0"/>
            <a:chExt cx="2100464" cy="875859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FAE4DF81-08DE-44DC-8222-21C98E793758}"/>
                </a:ext>
              </a:extLst>
            </p:cNvPr>
            <p:cNvSpPr/>
            <p:nvPr/>
          </p:nvSpPr>
          <p:spPr>
            <a:xfrm>
              <a:off x="0" y="0"/>
              <a:ext cx="2100464" cy="875859"/>
            </a:xfrm>
            <a:custGeom>
              <a:avLst/>
              <a:gdLst/>
              <a:ahLst/>
              <a:cxnLst/>
              <a:rect l="l" t="t" r="r" b="b"/>
              <a:pathLst>
                <a:path w="2100464" h="875859">
                  <a:moveTo>
                    <a:pt x="2797" y="0"/>
                  </a:moveTo>
                  <a:lnTo>
                    <a:pt x="2097668" y="0"/>
                  </a:lnTo>
                  <a:cubicBezTo>
                    <a:pt x="2098410" y="0"/>
                    <a:pt x="2099121" y="295"/>
                    <a:pt x="2099645" y="819"/>
                  </a:cubicBezTo>
                  <a:cubicBezTo>
                    <a:pt x="2100170" y="1344"/>
                    <a:pt x="2100464" y="2055"/>
                    <a:pt x="2100464" y="2797"/>
                  </a:cubicBezTo>
                  <a:lnTo>
                    <a:pt x="2100464" y="873062"/>
                  </a:lnTo>
                  <a:cubicBezTo>
                    <a:pt x="2100464" y="873804"/>
                    <a:pt x="2100170" y="874515"/>
                    <a:pt x="2099645" y="875040"/>
                  </a:cubicBezTo>
                  <a:cubicBezTo>
                    <a:pt x="2099121" y="875564"/>
                    <a:pt x="2098410" y="875859"/>
                    <a:pt x="2097668" y="875859"/>
                  </a:cubicBezTo>
                  <a:lnTo>
                    <a:pt x="2797" y="875859"/>
                  </a:lnTo>
                  <a:cubicBezTo>
                    <a:pt x="1252" y="875859"/>
                    <a:pt x="0" y="874607"/>
                    <a:pt x="0" y="873062"/>
                  </a:cubicBezTo>
                  <a:lnTo>
                    <a:pt x="0" y="2797"/>
                  </a:lnTo>
                  <a:cubicBezTo>
                    <a:pt x="0" y="1252"/>
                    <a:pt x="1252" y="0"/>
                    <a:pt x="2797" y="0"/>
                  </a:cubicBezTo>
                  <a:close/>
                </a:path>
              </a:pathLst>
            </a:custGeom>
            <a:solidFill>
              <a:srgbClr val="E8F8FD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061311B1-A57A-4B87-A0A6-19E377EE684F}"/>
                </a:ext>
              </a:extLst>
            </p:cNvPr>
            <p:cNvSpPr txBox="1"/>
            <p:nvPr/>
          </p:nvSpPr>
          <p:spPr>
            <a:xfrm>
              <a:off x="0" y="-76200"/>
              <a:ext cx="2100464" cy="952059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defTabSz="609630">
                <a:lnSpc>
                  <a:spcPts val="1866"/>
                </a:lnSpc>
                <a:spcBef>
                  <a:spcPct val="0"/>
                </a:spcBef>
              </a:pPr>
              <a:endParaRPr sz="120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5" name="Freeform 5">
            <a:extLst>
              <a:ext uri="{FF2B5EF4-FFF2-40B4-BE49-F238E27FC236}">
                <a16:creationId xmlns:a16="http://schemas.microsoft.com/office/drawing/2014/main" id="{A227971D-B29C-4B2C-8AC7-BF769018BDA3}"/>
              </a:ext>
            </a:extLst>
          </p:cNvPr>
          <p:cNvSpPr/>
          <p:nvPr/>
        </p:nvSpPr>
        <p:spPr>
          <a:xfrm>
            <a:off x="1598417" y="2151984"/>
            <a:ext cx="1896237" cy="2743200"/>
          </a:xfrm>
          <a:custGeom>
            <a:avLst/>
            <a:gdLst/>
            <a:ahLst/>
            <a:cxnLst/>
            <a:rect l="l" t="t" r="r" b="b"/>
            <a:pathLst>
              <a:path w="2844356" h="4114800">
                <a:moveTo>
                  <a:pt x="0" y="0"/>
                </a:moveTo>
                <a:lnTo>
                  <a:pt x="2844356" y="0"/>
                </a:lnTo>
                <a:lnTo>
                  <a:pt x="2844356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6" name="Freeform 8">
            <a:extLst>
              <a:ext uri="{FF2B5EF4-FFF2-40B4-BE49-F238E27FC236}">
                <a16:creationId xmlns:a16="http://schemas.microsoft.com/office/drawing/2014/main" id="{EC02FE5A-7128-4EA1-A272-6C6C66EFF9D5}"/>
              </a:ext>
            </a:extLst>
          </p:cNvPr>
          <p:cNvSpPr/>
          <p:nvPr/>
        </p:nvSpPr>
        <p:spPr>
          <a:xfrm flipH="1">
            <a:off x="8663444" y="2151984"/>
            <a:ext cx="1896237" cy="2743200"/>
          </a:xfrm>
          <a:custGeom>
            <a:avLst/>
            <a:gdLst/>
            <a:ahLst/>
            <a:cxnLst/>
            <a:rect l="l" t="t" r="r" b="b"/>
            <a:pathLst>
              <a:path w="2844356" h="4114800">
                <a:moveTo>
                  <a:pt x="2844356" y="0"/>
                </a:moveTo>
                <a:lnTo>
                  <a:pt x="0" y="0"/>
                </a:lnTo>
                <a:lnTo>
                  <a:pt x="0" y="4114800"/>
                </a:lnTo>
                <a:lnTo>
                  <a:pt x="2844356" y="4114800"/>
                </a:lnTo>
                <a:lnTo>
                  <a:pt x="2844356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TextBox 7">
            <a:extLst>
              <a:ext uri="{FF2B5EF4-FFF2-40B4-BE49-F238E27FC236}">
                <a16:creationId xmlns:a16="http://schemas.microsoft.com/office/drawing/2014/main" id="{03013EDC-ACA5-4D6F-95BD-B1979F1F78A7}"/>
              </a:ext>
            </a:extLst>
          </p:cNvPr>
          <p:cNvSpPr txBox="1"/>
          <p:nvPr/>
        </p:nvSpPr>
        <p:spPr>
          <a:xfrm>
            <a:off x="3962400" y="2125195"/>
            <a:ext cx="4165600" cy="276998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defTabSz="609630">
              <a:lnSpc>
                <a:spcPts val="5427"/>
              </a:lnSpc>
              <a:spcBef>
                <a:spcPct val="0"/>
              </a:spcBef>
            </a:pPr>
            <a:r>
              <a:rPr lang="en-US" sz="4934" dirty="0">
                <a:solidFill>
                  <a:srgbClr val="000000"/>
                </a:solidFill>
                <a:latin typeface="Hagrid Text Heavy"/>
              </a:rPr>
              <a:t>Answers</a:t>
            </a:r>
          </a:p>
          <a:p>
            <a:pPr algn="ctr" defTabSz="609630">
              <a:lnSpc>
                <a:spcPts val="5427"/>
              </a:lnSpc>
              <a:spcBef>
                <a:spcPct val="0"/>
              </a:spcBef>
            </a:pPr>
            <a:r>
              <a:rPr lang="en-US" sz="4934" dirty="0">
                <a:solidFill>
                  <a:srgbClr val="000000"/>
                </a:solidFill>
                <a:latin typeface="Hagrid Text Heavy"/>
              </a:rPr>
              <a:t>On</a:t>
            </a:r>
          </a:p>
          <a:p>
            <a:pPr algn="ctr" defTabSz="609630">
              <a:lnSpc>
                <a:spcPts val="5427"/>
              </a:lnSpc>
              <a:spcBef>
                <a:spcPct val="0"/>
              </a:spcBef>
            </a:pPr>
            <a:r>
              <a:rPr lang="en-US" sz="4934" dirty="0">
                <a:solidFill>
                  <a:srgbClr val="000000"/>
                </a:solidFill>
                <a:latin typeface="Hagrid Text Heavy"/>
              </a:rPr>
              <a:t>next</a:t>
            </a:r>
          </a:p>
          <a:p>
            <a:pPr algn="ctr" defTabSz="609630">
              <a:lnSpc>
                <a:spcPts val="5427"/>
              </a:lnSpc>
              <a:spcBef>
                <a:spcPct val="0"/>
              </a:spcBef>
            </a:pPr>
            <a:r>
              <a:rPr lang="en-US" sz="4934" dirty="0">
                <a:solidFill>
                  <a:srgbClr val="000000"/>
                </a:solidFill>
                <a:latin typeface="Hagrid Text Heavy"/>
              </a:rPr>
              <a:t>Slide!</a:t>
            </a:r>
          </a:p>
        </p:txBody>
      </p:sp>
    </p:spTree>
    <p:extLst>
      <p:ext uri="{BB962C8B-B14F-4D97-AF65-F5344CB8AC3E}">
        <p14:creationId xmlns:p14="http://schemas.microsoft.com/office/powerpoint/2010/main" val="14936536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8DE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87F05A3-3F35-474F-902B-68C1AF086AD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75" t="2202" b="-1"/>
          <a:stretch/>
        </p:blipFill>
        <p:spPr>
          <a:xfrm>
            <a:off x="8305800" y="1318736"/>
            <a:ext cx="812800" cy="905403"/>
          </a:xfrm>
          <a:prstGeom prst="rect">
            <a:avLst/>
          </a:prstGeom>
        </p:spPr>
      </p:pic>
      <p:sp>
        <p:nvSpPr>
          <p:cNvPr id="7" name="TextBox 5">
            <a:extLst>
              <a:ext uri="{FF2B5EF4-FFF2-40B4-BE49-F238E27FC236}">
                <a16:creationId xmlns:a16="http://schemas.microsoft.com/office/drawing/2014/main" id="{E2D5F633-25F1-4980-877F-C2C252438D33}"/>
              </a:ext>
            </a:extLst>
          </p:cNvPr>
          <p:cNvSpPr txBox="1"/>
          <p:nvPr/>
        </p:nvSpPr>
        <p:spPr>
          <a:xfrm>
            <a:off x="5943600" y="2514601"/>
            <a:ext cx="5791200" cy="427597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228611" indent="-228611" defTabSz="609630">
              <a:lnSpc>
                <a:spcPct val="115000"/>
              </a:lnSpc>
              <a:buFont typeface="Calibri" panose="020F0502020204030204" pitchFamily="34" charset="0"/>
              <a:buChar char="-"/>
            </a:pPr>
            <a:r>
              <a:rPr lang="en-US" sz="1867" dirty="0">
                <a:solidFill>
                  <a:prstClr val="black"/>
                </a:solidFill>
                <a:latin typeface="Codec Pro" panose="020B0604020202020204" charset="0"/>
                <a:ea typeface="MS Mincho" panose="02020609040205080304" pitchFamily="49" charset="-128"/>
                <a:cs typeface="Times New Roman" panose="02020603050405020304" pitchFamily="18" charset="0"/>
              </a:rPr>
              <a:t>The apples have caused the outbreak!</a:t>
            </a:r>
          </a:p>
          <a:p>
            <a:pPr defTabSz="609630">
              <a:lnSpc>
                <a:spcPct val="115000"/>
              </a:lnSpc>
            </a:pPr>
            <a:endParaRPr lang="en-GB" sz="1867" dirty="0">
              <a:solidFill>
                <a:prstClr val="black"/>
              </a:solidFill>
              <a:latin typeface="Codec Pro" panose="020B060402020202020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228611" indent="-228611" defTabSz="609630">
              <a:lnSpc>
                <a:spcPct val="115000"/>
              </a:lnSpc>
              <a:buFont typeface="Calibri" panose="020F0502020204030204" pitchFamily="34" charset="0"/>
              <a:buChar char="-"/>
            </a:pPr>
            <a:r>
              <a:rPr lang="en-US" sz="1867" dirty="0">
                <a:solidFill>
                  <a:prstClr val="black"/>
                </a:solidFill>
                <a:latin typeface="Codec Pro" panose="020B0604020202020204" charset="0"/>
                <a:ea typeface="MS Mincho" panose="02020609040205080304" pitchFamily="49" charset="-128"/>
                <a:cs typeface="Times New Roman" panose="02020603050405020304" pitchFamily="18" charset="0"/>
              </a:rPr>
              <a:t>Using the zombie status and food sources, we can see everyone who is a zombie (except for Harper) has eaten an apple.</a:t>
            </a:r>
          </a:p>
          <a:p>
            <a:pPr defTabSz="609630">
              <a:lnSpc>
                <a:spcPct val="115000"/>
              </a:lnSpc>
            </a:pPr>
            <a:endParaRPr lang="en-GB" sz="1867" dirty="0">
              <a:solidFill>
                <a:prstClr val="black"/>
              </a:solidFill>
              <a:latin typeface="Codec Pro" panose="020B060402020202020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228611" indent="-228611" defTabSz="609630">
              <a:lnSpc>
                <a:spcPct val="115000"/>
              </a:lnSpc>
              <a:buFont typeface="Calibri" panose="020F0502020204030204" pitchFamily="34" charset="0"/>
              <a:buChar char="-"/>
            </a:pPr>
            <a:r>
              <a:rPr lang="en-US" sz="1867" dirty="0">
                <a:solidFill>
                  <a:prstClr val="black"/>
                </a:solidFill>
                <a:latin typeface="Codec Pro" panose="020B0604020202020204" charset="0"/>
                <a:ea typeface="MS Gothic" panose="020B0609070205080204" pitchFamily="49" charset="-128"/>
                <a:cs typeface="Times New Roman" panose="02020603050405020304" pitchFamily="18" charset="0"/>
              </a:rPr>
              <a:t>Lee and Mohammad have eaten an apple and remained uninfected, but the genetic resistance source shows that they have the zombie resistant gene.</a:t>
            </a:r>
          </a:p>
          <a:p>
            <a:pPr defTabSz="609630">
              <a:lnSpc>
                <a:spcPct val="115000"/>
              </a:lnSpc>
            </a:pPr>
            <a:endParaRPr lang="en-US" sz="1867" dirty="0">
              <a:solidFill>
                <a:prstClr val="black"/>
              </a:solidFill>
              <a:latin typeface="Codec Pro" panose="020B0604020202020204" charset="0"/>
              <a:ea typeface="MS Gothic" panose="020B0609070205080204" pitchFamily="49" charset="-128"/>
              <a:cs typeface="Times New Roman" panose="02020603050405020304" pitchFamily="18" charset="0"/>
            </a:endParaRPr>
          </a:p>
          <a:p>
            <a:pPr marL="228611" indent="-228611" defTabSz="609630">
              <a:lnSpc>
                <a:spcPct val="115000"/>
              </a:lnSpc>
              <a:buFont typeface="Calibri" panose="020F0502020204030204" pitchFamily="34" charset="0"/>
              <a:buChar char="-"/>
            </a:pPr>
            <a:r>
              <a:rPr lang="en-US" sz="1867" dirty="0">
                <a:solidFill>
                  <a:prstClr val="black"/>
                </a:solidFill>
                <a:latin typeface="Codec Pro" panose="020B0604020202020204" charset="0"/>
                <a:ea typeface="MS Mincho" panose="02020609040205080304" pitchFamily="49" charset="-128"/>
                <a:cs typeface="Times New Roman" panose="02020603050405020304" pitchFamily="18" charset="0"/>
              </a:rPr>
              <a:t>Harper is a zombie even though she hasn’t eaten an apple, but using the location source we can see she lives with Isabella and was infected by her</a:t>
            </a:r>
            <a:endParaRPr lang="en-GB" sz="1867" dirty="0">
              <a:solidFill>
                <a:prstClr val="black"/>
              </a:solidFill>
              <a:latin typeface="Codec Pro" panose="020B060402020202020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sp>
        <p:nvSpPr>
          <p:cNvPr id="8" name="Freeform 3">
            <a:extLst>
              <a:ext uri="{FF2B5EF4-FFF2-40B4-BE49-F238E27FC236}">
                <a16:creationId xmlns:a16="http://schemas.microsoft.com/office/drawing/2014/main" id="{99E3039D-9F56-4947-A863-BECE05E56039}"/>
              </a:ext>
            </a:extLst>
          </p:cNvPr>
          <p:cNvSpPr/>
          <p:nvPr/>
        </p:nvSpPr>
        <p:spPr>
          <a:xfrm>
            <a:off x="6096000" y="124791"/>
            <a:ext cx="5022317" cy="1005085"/>
          </a:xfrm>
          <a:custGeom>
            <a:avLst/>
            <a:gdLst/>
            <a:ahLst/>
            <a:cxnLst/>
            <a:rect l="l" t="t" r="r" b="b"/>
            <a:pathLst>
              <a:path w="898798" h="228780">
                <a:moveTo>
                  <a:pt x="6536" y="0"/>
                </a:moveTo>
                <a:lnTo>
                  <a:pt x="892262" y="0"/>
                </a:lnTo>
                <a:cubicBezTo>
                  <a:pt x="893996" y="0"/>
                  <a:pt x="895658" y="689"/>
                  <a:pt x="896884" y="1914"/>
                </a:cubicBezTo>
                <a:cubicBezTo>
                  <a:pt x="898109" y="3140"/>
                  <a:pt x="898798" y="4802"/>
                  <a:pt x="898798" y="6536"/>
                </a:cubicBezTo>
                <a:lnTo>
                  <a:pt x="898798" y="222244"/>
                </a:lnTo>
                <a:cubicBezTo>
                  <a:pt x="898798" y="223978"/>
                  <a:pt x="898109" y="225640"/>
                  <a:pt x="896884" y="226866"/>
                </a:cubicBezTo>
                <a:cubicBezTo>
                  <a:pt x="895658" y="228091"/>
                  <a:pt x="893996" y="228780"/>
                  <a:pt x="892262" y="228780"/>
                </a:cubicBezTo>
                <a:lnTo>
                  <a:pt x="6536" y="228780"/>
                </a:lnTo>
                <a:cubicBezTo>
                  <a:pt x="4802" y="228780"/>
                  <a:pt x="3140" y="228091"/>
                  <a:pt x="1914" y="226866"/>
                </a:cubicBezTo>
                <a:cubicBezTo>
                  <a:pt x="689" y="225640"/>
                  <a:pt x="0" y="223978"/>
                  <a:pt x="0" y="222244"/>
                </a:cubicBezTo>
                <a:lnTo>
                  <a:pt x="0" y="6536"/>
                </a:lnTo>
                <a:cubicBezTo>
                  <a:pt x="0" y="4802"/>
                  <a:pt x="689" y="3140"/>
                  <a:pt x="1914" y="1914"/>
                </a:cubicBezTo>
                <a:cubicBezTo>
                  <a:pt x="3140" y="689"/>
                  <a:pt x="4802" y="0"/>
                  <a:pt x="6536" y="0"/>
                </a:cubicBezTo>
                <a:close/>
              </a:path>
            </a:pathLst>
          </a:custGeom>
          <a:solidFill>
            <a:srgbClr val="F4D059"/>
          </a:solidFill>
          <a:ln w="47625" cap="sq">
            <a:solidFill>
              <a:srgbClr val="000000"/>
            </a:solidFill>
            <a:prstDash val="solid"/>
            <a:miter/>
          </a:ln>
        </p:spPr>
        <p:txBody>
          <a:bodyPr/>
          <a:lstStyle/>
          <a:p>
            <a:pPr defTabSz="609630"/>
            <a:endParaRPr lang="en-GB" sz="12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8CA29E6-FE0F-4F9F-925D-95635F5094D5}"/>
              </a:ext>
            </a:extLst>
          </p:cNvPr>
          <p:cNvSpPr txBox="1"/>
          <p:nvPr/>
        </p:nvSpPr>
        <p:spPr>
          <a:xfrm>
            <a:off x="7467600" y="455491"/>
            <a:ext cx="2489200" cy="3818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609630">
              <a:lnSpc>
                <a:spcPts val="2200"/>
              </a:lnSpc>
              <a:spcBef>
                <a:spcPct val="0"/>
              </a:spcBef>
            </a:pPr>
            <a:r>
              <a:rPr lang="en-US" sz="2667" spc="124" dirty="0">
                <a:solidFill>
                  <a:srgbClr val="000000"/>
                </a:solidFill>
                <a:latin typeface="Hagrid Text Bold" panose="020B0604020202020204" charset="0"/>
              </a:rPr>
              <a:t>ANSWERS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2C080F6-E1BE-45BB-A2D4-F20914A043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579" y="124791"/>
            <a:ext cx="5216926" cy="6646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28582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8DE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889407" y="2868874"/>
            <a:ext cx="10243503" cy="2274216"/>
            <a:chOff x="0" y="0"/>
            <a:chExt cx="2331651" cy="740689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331651" cy="740689"/>
            </a:xfrm>
            <a:custGeom>
              <a:avLst/>
              <a:gdLst/>
              <a:ahLst/>
              <a:cxnLst/>
              <a:rect l="l" t="t" r="r" b="b"/>
              <a:pathLst>
                <a:path w="2331651" h="740689">
                  <a:moveTo>
                    <a:pt x="2519" y="0"/>
                  </a:moveTo>
                  <a:lnTo>
                    <a:pt x="2329132" y="0"/>
                  </a:lnTo>
                  <a:cubicBezTo>
                    <a:pt x="2329800" y="0"/>
                    <a:pt x="2330441" y="265"/>
                    <a:pt x="2330913" y="738"/>
                  </a:cubicBezTo>
                  <a:cubicBezTo>
                    <a:pt x="2331385" y="1210"/>
                    <a:pt x="2331651" y="1851"/>
                    <a:pt x="2331651" y="2519"/>
                  </a:cubicBezTo>
                  <a:lnTo>
                    <a:pt x="2331651" y="738170"/>
                  </a:lnTo>
                  <a:cubicBezTo>
                    <a:pt x="2331651" y="739561"/>
                    <a:pt x="2330523" y="740689"/>
                    <a:pt x="2329132" y="740689"/>
                  </a:cubicBezTo>
                  <a:lnTo>
                    <a:pt x="2519" y="740689"/>
                  </a:lnTo>
                  <a:cubicBezTo>
                    <a:pt x="1128" y="740689"/>
                    <a:pt x="0" y="739561"/>
                    <a:pt x="0" y="738170"/>
                  </a:cubicBezTo>
                  <a:lnTo>
                    <a:pt x="0" y="2519"/>
                  </a:lnTo>
                  <a:cubicBezTo>
                    <a:pt x="0" y="1128"/>
                    <a:pt x="1128" y="0"/>
                    <a:pt x="2519" y="0"/>
                  </a:cubicBezTo>
                  <a:close/>
                </a:path>
              </a:pathLst>
            </a:custGeom>
            <a:solidFill>
              <a:srgbClr val="E8F8FD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76200"/>
              <a:ext cx="2331651" cy="816889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defTabSz="609630">
                <a:lnSpc>
                  <a:spcPts val="1866"/>
                </a:lnSpc>
                <a:spcBef>
                  <a:spcPct val="0"/>
                </a:spcBef>
              </a:pPr>
              <a:endParaRPr sz="3000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837406" y="736600"/>
            <a:ext cx="8517189" cy="1404738"/>
            <a:chOff x="0" y="0"/>
            <a:chExt cx="1938703" cy="31975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938703" cy="319750"/>
            </a:xfrm>
            <a:custGeom>
              <a:avLst/>
              <a:gdLst/>
              <a:ahLst/>
              <a:cxnLst/>
              <a:rect l="l" t="t" r="r" b="b"/>
              <a:pathLst>
                <a:path w="1938703" h="319750">
                  <a:moveTo>
                    <a:pt x="3030" y="0"/>
                  </a:moveTo>
                  <a:lnTo>
                    <a:pt x="1935673" y="0"/>
                  </a:lnTo>
                  <a:cubicBezTo>
                    <a:pt x="1937347" y="0"/>
                    <a:pt x="1938703" y="1357"/>
                    <a:pt x="1938703" y="3030"/>
                  </a:cubicBezTo>
                  <a:lnTo>
                    <a:pt x="1938703" y="316720"/>
                  </a:lnTo>
                  <a:cubicBezTo>
                    <a:pt x="1938703" y="318393"/>
                    <a:pt x="1937347" y="319750"/>
                    <a:pt x="1935673" y="319750"/>
                  </a:cubicBezTo>
                  <a:lnTo>
                    <a:pt x="3030" y="319750"/>
                  </a:lnTo>
                  <a:cubicBezTo>
                    <a:pt x="2226" y="319750"/>
                    <a:pt x="1456" y="319431"/>
                    <a:pt x="887" y="318862"/>
                  </a:cubicBezTo>
                  <a:cubicBezTo>
                    <a:pt x="319" y="318294"/>
                    <a:pt x="0" y="317523"/>
                    <a:pt x="0" y="316720"/>
                  </a:cubicBezTo>
                  <a:lnTo>
                    <a:pt x="0" y="3030"/>
                  </a:lnTo>
                  <a:cubicBezTo>
                    <a:pt x="0" y="1357"/>
                    <a:pt x="1357" y="0"/>
                    <a:pt x="3030" y="0"/>
                  </a:cubicBezTo>
                  <a:close/>
                </a:path>
              </a:pathLst>
            </a:custGeom>
            <a:solidFill>
              <a:srgbClr val="F4D059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76200"/>
              <a:ext cx="1938703" cy="395950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defTabSz="609630">
                <a:lnSpc>
                  <a:spcPts val="1866"/>
                </a:lnSpc>
                <a:spcBef>
                  <a:spcPct val="0"/>
                </a:spcBef>
              </a:pPr>
              <a:endParaRPr sz="120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1215504" y="3250451"/>
            <a:ext cx="9591310" cy="4616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defTabSz="609630">
              <a:lnSpc>
                <a:spcPts val="3600"/>
              </a:lnSpc>
            </a:pPr>
            <a:r>
              <a:rPr lang="en-GB" sz="3000" dirty="0"/>
              <a:t>I understand what data linkage is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2056575" y="4059439"/>
            <a:ext cx="7739944" cy="103066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ctr">
              <a:lnSpc>
                <a:spcPct val="115000"/>
              </a:lnSpc>
            </a:pPr>
            <a:r>
              <a:rPr lang="en-US" sz="3000" dirty="0">
                <a:effectLst/>
                <a:ea typeface="MS Mincho" panose="02020609040205080304" pitchFamily="49" charset="-128"/>
                <a:cs typeface="Times New Roman" panose="02020603050405020304" pitchFamily="18" charset="0"/>
              </a:rPr>
              <a:t>I understand how researchers may combine datasets for research</a:t>
            </a:r>
            <a:endParaRPr lang="en-GB" sz="3000" dirty="0">
              <a:effectLst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2395482" y="1135498"/>
            <a:ext cx="7401037" cy="5899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defTabSz="609630">
              <a:lnSpc>
                <a:spcPts val="4620"/>
              </a:lnSpc>
              <a:spcBef>
                <a:spcPct val="0"/>
              </a:spcBef>
            </a:pPr>
            <a:r>
              <a:rPr lang="en-US" sz="4200" dirty="0">
                <a:solidFill>
                  <a:srgbClr val="000000"/>
                </a:solidFill>
                <a:latin typeface="Hagrid Text Heavy"/>
              </a:rPr>
              <a:t>Learning Outcomes</a:t>
            </a:r>
          </a:p>
        </p:txBody>
      </p:sp>
      <p:sp>
        <p:nvSpPr>
          <p:cNvPr id="12" name="AutoShape 12"/>
          <p:cNvSpPr/>
          <p:nvPr/>
        </p:nvSpPr>
        <p:spPr>
          <a:xfrm>
            <a:off x="889408" y="3998028"/>
            <a:ext cx="10243503" cy="7855"/>
          </a:xfrm>
          <a:prstGeom prst="line">
            <a:avLst/>
          </a:prstGeom>
          <a:ln w="476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GB"/>
          </a:p>
        </p:txBody>
      </p:sp>
      <p:grpSp>
        <p:nvGrpSpPr>
          <p:cNvPr id="17" name="Group 2">
            <a:extLst>
              <a:ext uri="{FF2B5EF4-FFF2-40B4-BE49-F238E27FC236}">
                <a16:creationId xmlns:a16="http://schemas.microsoft.com/office/drawing/2014/main" id="{75E8F597-ABF0-4202-B37F-144D99721EC6}"/>
              </a:ext>
            </a:extLst>
          </p:cNvPr>
          <p:cNvGrpSpPr/>
          <p:nvPr/>
        </p:nvGrpSpPr>
        <p:grpSpPr>
          <a:xfrm>
            <a:off x="889406" y="5118952"/>
            <a:ext cx="10243503" cy="1174324"/>
            <a:chOff x="0" y="0"/>
            <a:chExt cx="2331651" cy="740689"/>
          </a:xfrm>
        </p:grpSpPr>
        <p:sp>
          <p:nvSpPr>
            <p:cNvPr id="18" name="Freeform 3">
              <a:extLst>
                <a:ext uri="{FF2B5EF4-FFF2-40B4-BE49-F238E27FC236}">
                  <a16:creationId xmlns:a16="http://schemas.microsoft.com/office/drawing/2014/main" id="{E9DFA350-A8AB-4C34-AB35-825EF1BD1C68}"/>
                </a:ext>
              </a:extLst>
            </p:cNvPr>
            <p:cNvSpPr/>
            <p:nvPr/>
          </p:nvSpPr>
          <p:spPr>
            <a:xfrm>
              <a:off x="0" y="0"/>
              <a:ext cx="2331651" cy="740689"/>
            </a:xfrm>
            <a:custGeom>
              <a:avLst/>
              <a:gdLst/>
              <a:ahLst/>
              <a:cxnLst/>
              <a:rect l="l" t="t" r="r" b="b"/>
              <a:pathLst>
                <a:path w="2331651" h="740689">
                  <a:moveTo>
                    <a:pt x="2519" y="0"/>
                  </a:moveTo>
                  <a:lnTo>
                    <a:pt x="2329132" y="0"/>
                  </a:lnTo>
                  <a:cubicBezTo>
                    <a:pt x="2329800" y="0"/>
                    <a:pt x="2330441" y="265"/>
                    <a:pt x="2330913" y="738"/>
                  </a:cubicBezTo>
                  <a:cubicBezTo>
                    <a:pt x="2331385" y="1210"/>
                    <a:pt x="2331651" y="1851"/>
                    <a:pt x="2331651" y="2519"/>
                  </a:cubicBezTo>
                  <a:lnTo>
                    <a:pt x="2331651" y="738170"/>
                  </a:lnTo>
                  <a:cubicBezTo>
                    <a:pt x="2331651" y="739561"/>
                    <a:pt x="2330523" y="740689"/>
                    <a:pt x="2329132" y="740689"/>
                  </a:cubicBezTo>
                  <a:lnTo>
                    <a:pt x="2519" y="740689"/>
                  </a:lnTo>
                  <a:cubicBezTo>
                    <a:pt x="1128" y="740689"/>
                    <a:pt x="0" y="739561"/>
                    <a:pt x="0" y="738170"/>
                  </a:cubicBezTo>
                  <a:lnTo>
                    <a:pt x="0" y="2519"/>
                  </a:lnTo>
                  <a:cubicBezTo>
                    <a:pt x="0" y="1128"/>
                    <a:pt x="1128" y="0"/>
                    <a:pt x="2519" y="0"/>
                  </a:cubicBezTo>
                  <a:close/>
                </a:path>
              </a:pathLst>
            </a:custGeom>
            <a:solidFill>
              <a:srgbClr val="E8F8FD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9" name="TextBox 4">
              <a:extLst>
                <a:ext uri="{FF2B5EF4-FFF2-40B4-BE49-F238E27FC236}">
                  <a16:creationId xmlns:a16="http://schemas.microsoft.com/office/drawing/2014/main" id="{50BF59C8-E5ED-4ACA-8FA0-436CF0488AB9}"/>
                </a:ext>
              </a:extLst>
            </p:cNvPr>
            <p:cNvSpPr txBox="1"/>
            <p:nvPr/>
          </p:nvSpPr>
          <p:spPr>
            <a:xfrm>
              <a:off x="0" y="-76200"/>
              <a:ext cx="2331651" cy="816889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 defTabSz="609630">
                <a:lnSpc>
                  <a:spcPts val="1866"/>
                </a:lnSpc>
                <a:spcBef>
                  <a:spcPct val="0"/>
                </a:spcBef>
              </a:pPr>
              <a:endParaRPr sz="120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20" name="TextBox 9">
            <a:extLst>
              <a:ext uri="{FF2B5EF4-FFF2-40B4-BE49-F238E27FC236}">
                <a16:creationId xmlns:a16="http://schemas.microsoft.com/office/drawing/2014/main" id="{636D7ABA-FE17-499D-BA97-262D1331388B}"/>
              </a:ext>
            </a:extLst>
          </p:cNvPr>
          <p:cNvSpPr txBox="1"/>
          <p:nvPr/>
        </p:nvSpPr>
        <p:spPr>
          <a:xfrm>
            <a:off x="2141185" y="5241577"/>
            <a:ext cx="7739944" cy="103066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ctr">
              <a:lnSpc>
                <a:spcPct val="115000"/>
              </a:lnSpc>
            </a:pPr>
            <a:r>
              <a:rPr lang="en-US" sz="30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I understand how data linkage is used to help society</a:t>
            </a:r>
            <a:endParaRPr lang="en-GB" sz="30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8019378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297</TotalTime>
  <Words>282</Words>
  <Application>Microsoft Office PowerPoint</Application>
  <PresentationFormat>Widescreen</PresentationFormat>
  <Paragraphs>41</Paragraphs>
  <Slides>9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Arial</vt:lpstr>
      <vt:lpstr>Calibri</vt:lpstr>
      <vt:lpstr>Codec Pro</vt:lpstr>
      <vt:lpstr>Codec Pro ExtraBold</vt:lpstr>
      <vt:lpstr>Hagrid Text Bold</vt:lpstr>
      <vt:lpstr>Hagrid Text Heavy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Anne Richmond</dc:creator>
  <cp:lastModifiedBy>Sarah Robertson</cp:lastModifiedBy>
  <cp:revision>17</cp:revision>
  <dcterms:created xsi:type="dcterms:W3CDTF">2024-09-30T12:55:37Z</dcterms:created>
  <dcterms:modified xsi:type="dcterms:W3CDTF">2026-03-31T13:11:30Z</dcterms:modified>
</cp:coreProperties>
</file>